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91" r:id="rId2"/>
    <p:sldId id="500" r:id="rId3"/>
    <p:sldId id="501" r:id="rId4"/>
    <p:sldId id="502" r:id="rId5"/>
    <p:sldId id="503" r:id="rId6"/>
    <p:sldId id="504" r:id="rId7"/>
    <p:sldId id="505" r:id="rId8"/>
    <p:sldId id="506" r:id="rId9"/>
    <p:sldId id="507" r:id="rId10"/>
    <p:sldId id="508" r:id="rId11"/>
    <p:sldId id="509" r:id="rId12"/>
    <p:sldId id="510" r:id="rId13"/>
    <p:sldId id="511" r:id="rId14"/>
    <p:sldId id="414" r:id="rId15"/>
    <p:sldId id="415" r:id="rId16"/>
    <p:sldId id="416" r:id="rId17"/>
    <p:sldId id="499" r:id="rId18"/>
    <p:sldId id="424" r:id="rId19"/>
    <p:sldId id="417" r:id="rId20"/>
    <p:sldId id="419" r:id="rId21"/>
    <p:sldId id="421" r:id="rId22"/>
    <p:sldId id="422" r:id="rId23"/>
    <p:sldId id="423" r:id="rId24"/>
    <p:sldId id="450" r:id="rId25"/>
    <p:sldId id="425" r:id="rId26"/>
    <p:sldId id="448" r:id="rId27"/>
    <p:sldId id="482" r:id="rId28"/>
    <p:sldId id="493" r:id="rId29"/>
    <p:sldId id="494" r:id="rId30"/>
    <p:sldId id="495" r:id="rId31"/>
    <p:sldId id="496" r:id="rId32"/>
    <p:sldId id="497" r:id="rId33"/>
    <p:sldId id="498" r:id="rId34"/>
    <p:sldId id="432" r:id="rId35"/>
    <p:sldId id="433" r:id="rId36"/>
    <p:sldId id="434" r:id="rId37"/>
    <p:sldId id="435" r:id="rId38"/>
    <p:sldId id="436" r:id="rId39"/>
    <p:sldId id="437" r:id="rId40"/>
    <p:sldId id="438" r:id="rId41"/>
    <p:sldId id="481" r:id="rId42"/>
    <p:sldId id="439" r:id="rId43"/>
    <p:sldId id="444" r:id="rId44"/>
    <p:sldId id="445" r:id="rId45"/>
    <p:sldId id="446" r:id="rId46"/>
    <p:sldId id="447" r:id="rId47"/>
    <p:sldId id="451" r:id="rId48"/>
    <p:sldId id="452" r:id="rId49"/>
    <p:sldId id="453" r:id="rId50"/>
    <p:sldId id="454" r:id="rId51"/>
    <p:sldId id="455" r:id="rId52"/>
    <p:sldId id="456" r:id="rId53"/>
    <p:sldId id="457" r:id="rId54"/>
    <p:sldId id="458" r:id="rId55"/>
    <p:sldId id="459" r:id="rId56"/>
    <p:sldId id="460" r:id="rId57"/>
    <p:sldId id="461" r:id="rId58"/>
    <p:sldId id="462" r:id="rId59"/>
    <p:sldId id="463" r:id="rId60"/>
    <p:sldId id="464" r:id="rId61"/>
    <p:sldId id="465" r:id="rId62"/>
    <p:sldId id="466" r:id="rId63"/>
    <p:sldId id="467" r:id="rId64"/>
    <p:sldId id="468" r:id="rId65"/>
    <p:sldId id="469" r:id="rId66"/>
    <p:sldId id="470" r:id="rId67"/>
    <p:sldId id="471" r:id="rId68"/>
    <p:sldId id="472" r:id="rId69"/>
    <p:sldId id="473" r:id="rId70"/>
    <p:sldId id="474" r:id="rId71"/>
    <p:sldId id="475" r:id="rId72"/>
    <p:sldId id="476" r:id="rId73"/>
    <p:sldId id="477" r:id="rId74"/>
    <p:sldId id="478" r:id="rId75"/>
    <p:sldId id="479" r:id="rId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CC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4660"/>
  </p:normalViewPr>
  <p:slideViewPr>
    <p:cSldViewPr>
      <p:cViewPr varScale="1">
        <p:scale>
          <a:sx n="81" d="100"/>
          <a:sy n="81" d="100"/>
        </p:scale>
        <p:origin x="696"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290C843-A1B7-450E-BCA4-A9B046DF5B47}" type="datetimeFigureOut">
              <a:rPr lang="pt-PT"/>
              <a:pPr>
                <a:defRPr/>
              </a:pPr>
              <a:t>19/03/2021</a:t>
            </a:fld>
            <a:endParaRPr lang="pt-P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pt-PT"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PT"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1F76E1D-F80C-48C0-9811-F974ECBA03D7}" type="slidenum">
              <a:rPr lang="pt-PT"/>
              <a:pPr>
                <a:defRPr/>
              </a:pPr>
              <a:t>‹nº›</a:t>
            </a:fld>
            <a:endParaRPr lang="pt-PT"/>
          </a:p>
        </p:txBody>
      </p:sp>
    </p:spTree>
    <p:extLst>
      <p:ext uri="{BB962C8B-B14F-4D97-AF65-F5344CB8AC3E}">
        <p14:creationId xmlns:p14="http://schemas.microsoft.com/office/powerpoint/2010/main" val="1080586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Marcador de Posição do Número do Diapositivo 3"/>
          <p:cNvSpPr>
            <a:spLocks noGrp="1"/>
          </p:cNvSpPr>
          <p:nvPr>
            <p:ph type="sldNum" sz="quarter" idx="10"/>
          </p:nvPr>
        </p:nvSpPr>
        <p:spPr/>
        <p:txBody>
          <a:bodyPr/>
          <a:lstStyle/>
          <a:p>
            <a:pPr defTabSz="914306"/>
            <a:fld id="{82869989-EB00-4EE7-BCB5-25BDC5BB29F8}" type="slidenum">
              <a:rPr lang="en-US">
                <a:latin typeface="Arial"/>
              </a:rPr>
              <a:pPr defTabSz="914306"/>
              <a:t>7</a:t>
            </a:fld>
            <a:endParaRPr lang="en-US">
              <a:latin typeface="Arial"/>
            </a:endParaRPr>
          </a:p>
        </p:txBody>
      </p:sp>
    </p:spTree>
    <p:extLst>
      <p:ext uri="{BB962C8B-B14F-4D97-AF65-F5344CB8AC3E}">
        <p14:creationId xmlns:p14="http://schemas.microsoft.com/office/powerpoint/2010/main" val="400562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PT" altLang="pt-PT"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2D184D-29D9-489B-A41E-0895DD597943}" type="slidenum">
              <a:rPr lang="pt-PT" altLang="pt-PT" smtClean="0"/>
              <a:pPr/>
              <a:t>64</a:t>
            </a:fld>
            <a:endParaRPr lang="pt-PT" altLang="pt-PT" smtClean="0"/>
          </a:p>
        </p:txBody>
      </p:sp>
    </p:spTree>
    <p:extLst>
      <p:ext uri="{BB962C8B-B14F-4D97-AF65-F5344CB8AC3E}">
        <p14:creationId xmlns:p14="http://schemas.microsoft.com/office/powerpoint/2010/main" val="3048160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pt-P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516D3-D914-412B-90B9-2ECC6A089211}" type="slidenum">
              <a:rPr lang="en-US"/>
              <a:pPr>
                <a:defRPr/>
              </a:pPr>
              <a:t>‹nº›</a:t>
            </a:fld>
            <a:endParaRPr lang="en-US"/>
          </a:p>
        </p:txBody>
      </p:sp>
    </p:spTree>
    <p:extLst>
      <p:ext uri="{BB962C8B-B14F-4D97-AF65-F5344CB8AC3E}">
        <p14:creationId xmlns:p14="http://schemas.microsoft.com/office/powerpoint/2010/main" val="50823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6483E3-0634-467C-AFC0-5BCDE502DD8C}" type="slidenum">
              <a:rPr lang="en-US"/>
              <a:pPr>
                <a:defRPr/>
              </a:pPr>
              <a:t>‹nº›</a:t>
            </a:fld>
            <a:endParaRPr lang="en-US"/>
          </a:p>
        </p:txBody>
      </p:sp>
    </p:spTree>
    <p:extLst>
      <p:ext uri="{BB962C8B-B14F-4D97-AF65-F5344CB8AC3E}">
        <p14:creationId xmlns:p14="http://schemas.microsoft.com/office/powerpoint/2010/main" val="315108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31D97D-2DDF-44AC-8C03-C1D0B290F2F1}" type="slidenum">
              <a:rPr lang="en-US"/>
              <a:pPr>
                <a:defRPr/>
              </a:pPr>
              <a:t>‹nº›</a:t>
            </a:fld>
            <a:endParaRPr lang="en-US"/>
          </a:p>
        </p:txBody>
      </p:sp>
    </p:spTree>
    <p:extLst>
      <p:ext uri="{BB962C8B-B14F-4D97-AF65-F5344CB8AC3E}">
        <p14:creationId xmlns:p14="http://schemas.microsoft.com/office/powerpoint/2010/main" val="1188376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pt-PT"/>
          </a:p>
        </p:txBody>
      </p:sp>
      <p:sp>
        <p:nvSpPr>
          <p:cNvPr id="3" name="Table Placeholder 2"/>
          <p:cNvSpPr>
            <a:spLocks noGrp="1"/>
          </p:cNvSpPr>
          <p:nvPr>
            <p:ph type="tbl" idx="1"/>
          </p:nvPr>
        </p:nvSpPr>
        <p:spPr>
          <a:xfrm>
            <a:off x="457200" y="1600200"/>
            <a:ext cx="8229600" cy="4525963"/>
          </a:xfrm>
        </p:spPr>
        <p:txBody>
          <a:bodyPr/>
          <a:lstStyle/>
          <a:p>
            <a:pPr lvl="0"/>
            <a:endParaRPr lang="pt-P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9D292-709C-41B9-8CB4-A66B280F90FD}" type="slidenum">
              <a:rPr lang="en-US"/>
              <a:pPr>
                <a:defRPr/>
              </a:pPr>
              <a:t>‹nº›</a:t>
            </a:fld>
            <a:endParaRPr lang="en-US"/>
          </a:p>
        </p:txBody>
      </p:sp>
    </p:spTree>
    <p:extLst>
      <p:ext uri="{BB962C8B-B14F-4D97-AF65-F5344CB8AC3E}">
        <p14:creationId xmlns:p14="http://schemas.microsoft.com/office/powerpoint/2010/main" val="3741682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23A71-E987-4E26-B72B-A15A8A124513}" type="slidenum">
              <a:rPr lang="en-US"/>
              <a:pPr>
                <a:defRPr/>
              </a:pPr>
              <a:t>‹nº›</a:t>
            </a:fld>
            <a:endParaRPr lang="en-US"/>
          </a:p>
        </p:txBody>
      </p:sp>
    </p:spTree>
    <p:extLst>
      <p:ext uri="{BB962C8B-B14F-4D97-AF65-F5344CB8AC3E}">
        <p14:creationId xmlns:p14="http://schemas.microsoft.com/office/powerpoint/2010/main" val="376892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pt-P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365296-F1F5-4B57-9631-7B4D9659B936}" type="slidenum">
              <a:rPr lang="en-US"/>
              <a:pPr>
                <a:defRPr/>
              </a:pPr>
              <a:t>‹nº›</a:t>
            </a:fld>
            <a:endParaRPr lang="en-US"/>
          </a:p>
        </p:txBody>
      </p:sp>
    </p:spTree>
    <p:extLst>
      <p:ext uri="{BB962C8B-B14F-4D97-AF65-F5344CB8AC3E}">
        <p14:creationId xmlns:p14="http://schemas.microsoft.com/office/powerpoint/2010/main" val="341300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7C6653-C1E1-46E6-A813-42682E873E70}" type="slidenum">
              <a:rPr lang="en-US"/>
              <a:pPr>
                <a:defRPr/>
              </a:pPr>
              <a:t>‹nº›</a:t>
            </a:fld>
            <a:endParaRPr lang="en-US"/>
          </a:p>
        </p:txBody>
      </p:sp>
    </p:spTree>
    <p:extLst>
      <p:ext uri="{BB962C8B-B14F-4D97-AF65-F5344CB8AC3E}">
        <p14:creationId xmlns:p14="http://schemas.microsoft.com/office/powerpoint/2010/main" val="97025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pt-P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5209C8-0D42-4BC6-8A58-EFA0066EB44D}" type="slidenum">
              <a:rPr lang="en-US"/>
              <a:pPr>
                <a:defRPr/>
              </a:pPr>
              <a:t>‹nº›</a:t>
            </a:fld>
            <a:endParaRPr lang="en-US"/>
          </a:p>
        </p:txBody>
      </p:sp>
    </p:spTree>
    <p:extLst>
      <p:ext uri="{BB962C8B-B14F-4D97-AF65-F5344CB8AC3E}">
        <p14:creationId xmlns:p14="http://schemas.microsoft.com/office/powerpoint/2010/main" val="394809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957945-E0D4-4DB9-AF36-2C4952C0005F}" type="slidenum">
              <a:rPr lang="en-US"/>
              <a:pPr>
                <a:defRPr/>
              </a:pPr>
              <a:t>‹nº›</a:t>
            </a:fld>
            <a:endParaRPr lang="en-US"/>
          </a:p>
        </p:txBody>
      </p:sp>
    </p:spTree>
    <p:extLst>
      <p:ext uri="{BB962C8B-B14F-4D97-AF65-F5344CB8AC3E}">
        <p14:creationId xmlns:p14="http://schemas.microsoft.com/office/powerpoint/2010/main" val="158564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722614-488E-4505-8142-E743C599BEC7}" type="slidenum">
              <a:rPr lang="en-US"/>
              <a:pPr>
                <a:defRPr/>
              </a:pPr>
              <a:t>‹nº›</a:t>
            </a:fld>
            <a:endParaRPr lang="en-US"/>
          </a:p>
        </p:txBody>
      </p:sp>
    </p:spTree>
    <p:extLst>
      <p:ext uri="{BB962C8B-B14F-4D97-AF65-F5344CB8AC3E}">
        <p14:creationId xmlns:p14="http://schemas.microsoft.com/office/powerpoint/2010/main" val="427371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pt-P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0942FB-D75C-474A-9B30-8B569D9542F2}" type="slidenum">
              <a:rPr lang="en-US"/>
              <a:pPr>
                <a:defRPr/>
              </a:pPr>
              <a:t>‹nº›</a:t>
            </a:fld>
            <a:endParaRPr lang="en-US"/>
          </a:p>
        </p:txBody>
      </p:sp>
    </p:spTree>
    <p:extLst>
      <p:ext uri="{BB962C8B-B14F-4D97-AF65-F5344CB8AC3E}">
        <p14:creationId xmlns:p14="http://schemas.microsoft.com/office/powerpoint/2010/main" val="1931154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pt-P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D00B03-C0F0-4086-8682-37E0B7A4B58E}" type="slidenum">
              <a:rPr lang="en-US"/>
              <a:pPr>
                <a:defRPr/>
              </a:pPr>
              <a:t>‹nº›</a:t>
            </a:fld>
            <a:endParaRPr lang="en-US"/>
          </a:p>
        </p:txBody>
      </p:sp>
    </p:spTree>
    <p:extLst>
      <p:ext uri="{BB962C8B-B14F-4D97-AF65-F5344CB8AC3E}">
        <p14:creationId xmlns:p14="http://schemas.microsoft.com/office/powerpoint/2010/main" val="251444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P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PT" smtClean="0"/>
              <a:t>Click to edit Master text styles</a:t>
            </a:r>
          </a:p>
          <a:p>
            <a:pPr lvl="1"/>
            <a:r>
              <a:rPr lang="en-US" altLang="pt-PT" smtClean="0"/>
              <a:t>Second level</a:t>
            </a:r>
          </a:p>
          <a:p>
            <a:pPr lvl="2"/>
            <a:r>
              <a:rPr lang="en-US" altLang="pt-PT" smtClean="0"/>
              <a:t>Third level</a:t>
            </a:r>
          </a:p>
          <a:p>
            <a:pPr lvl="3"/>
            <a:r>
              <a:rPr lang="en-US" altLang="pt-PT" smtClean="0"/>
              <a:t>Fourth level</a:t>
            </a:r>
          </a:p>
          <a:p>
            <a:pPr lvl="4"/>
            <a:r>
              <a:rPr lang="en-US" altLang="pt-P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21A87D2-9DC6-49F7-806C-DD1F63C5D762}"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gergs.net/2015/06/updating-the-geological-temperature-plot/all_palaeotemps/"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4284663" y="2924175"/>
            <a:ext cx="180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a:latin typeface="Garamond" panose="02020404030301010803" pitchFamily="18" charset="0"/>
            </a:endParaRPr>
          </a:p>
        </p:txBody>
      </p:sp>
      <p:sp>
        <p:nvSpPr>
          <p:cNvPr id="15364" name="Rectangle 18"/>
          <p:cNvSpPr>
            <a:spLocks noChangeArrowheads="1"/>
          </p:cNvSpPr>
          <p:nvPr/>
        </p:nvSpPr>
        <p:spPr bwMode="auto">
          <a:xfrm>
            <a:off x="-2450" y="5804095"/>
            <a:ext cx="9115425" cy="1013821"/>
          </a:xfrm>
          <a:prstGeom prst="rect">
            <a:avLst/>
          </a:prstGeom>
          <a:solidFill>
            <a:schemeClr val="accent1">
              <a:alpha val="4588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2540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25000"/>
              </a:spcBef>
              <a:buFontTx/>
              <a:buNone/>
            </a:pPr>
            <a:r>
              <a:rPr lang="pt-PT" altLang="pt-PT" sz="1800" dirty="0" smtClean="0">
                <a:solidFill>
                  <a:srgbClr val="5F5F5F"/>
                </a:solidFill>
                <a:latin typeface="Tahoma" panose="020B0604030504040204" pitchFamily="34" charset="0"/>
              </a:rPr>
              <a:t>José Lima Santos</a:t>
            </a:r>
          </a:p>
          <a:p>
            <a:pPr algn="ctr" eaLnBrk="1" hangingPunct="1">
              <a:lnSpc>
                <a:spcPct val="80000"/>
              </a:lnSpc>
              <a:spcBef>
                <a:spcPct val="25000"/>
              </a:spcBef>
              <a:buFontTx/>
              <a:buNone/>
            </a:pPr>
            <a:r>
              <a:rPr lang="pt-PT" altLang="pt-PT" sz="1400" dirty="0" smtClean="0">
                <a:solidFill>
                  <a:srgbClr val="5F5F5F"/>
                </a:solidFill>
                <a:latin typeface="Tahoma" panose="020B0604030504040204" pitchFamily="34" charset="0"/>
              </a:rPr>
              <a:t>Centro de Estudos Florestais (CEF), </a:t>
            </a:r>
          </a:p>
          <a:p>
            <a:pPr algn="ctr" eaLnBrk="1" hangingPunct="1">
              <a:lnSpc>
                <a:spcPct val="80000"/>
              </a:lnSpc>
              <a:spcBef>
                <a:spcPct val="25000"/>
              </a:spcBef>
              <a:buFontTx/>
              <a:buNone/>
            </a:pPr>
            <a:r>
              <a:rPr lang="pt-PT" altLang="pt-PT" sz="1400" dirty="0" smtClean="0">
                <a:solidFill>
                  <a:srgbClr val="5F5F5F"/>
                </a:solidFill>
                <a:latin typeface="Tahoma" panose="020B0604030504040204" pitchFamily="34" charset="0"/>
              </a:rPr>
              <a:t>Instituto Superior de Agronomia da Universidade de Lisboa (ISA / </a:t>
            </a:r>
            <a:r>
              <a:rPr lang="pt-PT" altLang="pt-PT" sz="1400" dirty="0" err="1" smtClean="0">
                <a:solidFill>
                  <a:srgbClr val="5F5F5F"/>
                </a:solidFill>
                <a:latin typeface="Tahoma" panose="020B0604030504040204" pitchFamily="34" charset="0"/>
              </a:rPr>
              <a:t>Ulisboa</a:t>
            </a:r>
            <a:r>
              <a:rPr lang="pt-PT" altLang="pt-PT" sz="1400" dirty="0" smtClean="0">
                <a:solidFill>
                  <a:srgbClr val="5F5F5F"/>
                </a:solidFill>
                <a:latin typeface="Tahoma" panose="020B0604030504040204" pitchFamily="34" charset="0"/>
              </a:rPr>
              <a:t>)</a:t>
            </a:r>
          </a:p>
          <a:p>
            <a:pPr algn="ctr" eaLnBrk="1" hangingPunct="1">
              <a:lnSpc>
                <a:spcPct val="80000"/>
              </a:lnSpc>
              <a:spcBef>
                <a:spcPct val="25000"/>
              </a:spcBef>
              <a:buFontTx/>
              <a:buNone/>
            </a:pPr>
            <a:r>
              <a:rPr lang="pt-PT" altLang="pt-PT" sz="1400" dirty="0" smtClean="0">
                <a:solidFill>
                  <a:srgbClr val="5F5F5F"/>
                </a:solidFill>
                <a:latin typeface="Tahoma" panose="020B0604030504040204" pitchFamily="34" charset="0"/>
              </a:rPr>
              <a:t>Email - </a:t>
            </a:r>
            <a:r>
              <a:rPr lang="pt-PT" altLang="pt-PT" sz="1400" dirty="0" smtClean="0">
                <a:solidFill>
                  <a:srgbClr val="336699"/>
                </a:solidFill>
                <a:latin typeface="Tahoma" panose="020B0604030504040204" pitchFamily="34" charset="0"/>
              </a:rPr>
              <a:t>jlsantos</a:t>
            </a:r>
            <a:r>
              <a:rPr lang="en-US" altLang="pt-PT" sz="1400" dirty="0" smtClean="0">
                <a:solidFill>
                  <a:srgbClr val="336699"/>
                </a:solidFill>
                <a:latin typeface="Tahoma" panose="020B0604030504040204" pitchFamily="34" charset="0"/>
              </a:rPr>
              <a:t>@</a:t>
            </a:r>
            <a:r>
              <a:rPr lang="pt-PT" altLang="pt-PT" sz="1400" dirty="0" smtClean="0">
                <a:solidFill>
                  <a:srgbClr val="336699"/>
                </a:solidFill>
                <a:latin typeface="Tahoma" panose="020B0604030504040204" pitchFamily="34" charset="0"/>
              </a:rPr>
              <a:t>isa.ulisboa.pt</a:t>
            </a:r>
            <a:endParaRPr lang="pt-PT" altLang="pt-PT" sz="1400" dirty="0" smtClean="0">
              <a:solidFill>
                <a:srgbClr val="5F5F5F"/>
              </a:solidFill>
              <a:latin typeface="Tahoma" panose="020B0604030504040204" pitchFamily="34" charset="0"/>
            </a:endParaRPr>
          </a:p>
          <a:p>
            <a:pPr eaLnBrk="1" hangingPunct="1">
              <a:lnSpc>
                <a:spcPct val="80000"/>
              </a:lnSpc>
              <a:spcBef>
                <a:spcPct val="25000"/>
              </a:spcBef>
              <a:buFontTx/>
              <a:buNone/>
            </a:pPr>
            <a:endParaRPr lang="pt-PT" altLang="pt-PT" sz="1800" dirty="0">
              <a:solidFill>
                <a:srgbClr val="5F5F5F"/>
              </a:solidFill>
              <a:latin typeface="Tahoma" panose="020B0604030504040204" pitchFamily="34" charset="0"/>
            </a:endParaRPr>
          </a:p>
          <a:p>
            <a:pPr eaLnBrk="1" hangingPunct="1">
              <a:lnSpc>
                <a:spcPct val="80000"/>
              </a:lnSpc>
              <a:spcBef>
                <a:spcPct val="25000"/>
              </a:spcBef>
              <a:buFontTx/>
              <a:buNone/>
            </a:pPr>
            <a:endParaRPr lang="pt-PT" altLang="pt-PT" sz="1800" dirty="0" smtClean="0">
              <a:solidFill>
                <a:srgbClr val="5F5F5F"/>
              </a:solidFill>
              <a:latin typeface="Tahoma" panose="020B0604030504040204" pitchFamily="34" charset="0"/>
            </a:endParaRPr>
          </a:p>
          <a:p>
            <a:pPr eaLnBrk="1" hangingPunct="1">
              <a:lnSpc>
                <a:spcPct val="80000"/>
              </a:lnSpc>
              <a:spcBef>
                <a:spcPct val="25000"/>
              </a:spcBef>
              <a:buFontTx/>
              <a:buNone/>
            </a:pPr>
            <a:endParaRPr lang="pt-PT" altLang="pt-PT" sz="1800" dirty="0">
              <a:latin typeface="Tahoma" panose="020B0604030504040204" pitchFamily="34" charset="0"/>
            </a:endParaRPr>
          </a:p>
        </p:txBody>
      </p:sp>
      <p:sp>
        <p:nvSpPr>
          <p:cNvPr id="15365" name="AutoShape 27" descr="Z"/>
          <p:cNvSpPr>
            <a:spLocks noChangeAspect="1" noChangeArrowheads="1"/>
          </p:cNvSpPr>
          <p:nvPr/>
        </p:nvSpPr>
        <p:spPr bwMode="auto">
          <a:xfrm>
            <a:off x="3624263" y="2781300"/>
            <a:ext cx="1895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a:p>
        </p:txBody>
      </p:sp>
      <p:sp>
        <p:nvSpPr>
          <p:cNvPr id="15366" name="AutoShape 29" descr="Z"/>
          <p:cNvSpPr>
            <a:spLocks noChangeAspect="1" noChangeArrowheads="1"/>
          </p:cNvSpPr>
          <p:nvPr/>
        </p:nvSpPr>
        <p:spPr bwMode="auto">
          <a:xfrm>
            <a:off x="3624263" y="2781300"/>
            <a:ext cx="1895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a:p>
        </p:txBody>
      </p:sp>
      <p:sp>
        <p:nvSpPr>
          <p:cNvPr id="15367" name="AutoShape 31" descr="Z"/>
          <p:cNvSpPr>
            <a:spLocks noChangeAspect="1" noChangeArrowheads="1"/>
          </p:cNvSpPr>
          <p:nvPr/>
        </p:nvSpPr>
        <p:spPr bwMode="auto">
          <a:xfrm>
            <a:off x="3624263" y="2781300"/>
            <a:ext cx="1895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a:p>
        </p:txBody>
      </p:sp>
      <p:sp>
        <p:nvSpPr>
          <p:cNvPr id="15368" name="AutoShape 33" descr="Z"/>
          <p:cNvSpPr>
            <a:spLocks noChangeAspect="1" noChangeArrowheads="1"/>
          </p:cNvSpPr>
          <p:nvPr/>
        </p:nvSpPr>
        <p:spPr bwMode="auto">
          <a:xfrm>
            <a:off x="3624263" y="2781300"/>
            <a:ext cx="1895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a:p>
        </p:txBody>
      </p:sp>
      <p:sp>
        <p:nvSpPr>
          <p:cNvPr id="13" name="Text Box 43"/>
          <p:cNvSpPr txBox="1">
            <a:spLocks noChangeArrowheads="1"/>
          </p:cNvSpPr>
          <p:nvPr/>
        </p:nvSpPr>
        <p:spPr bwMode="auto">
          <a:xfrm>
            <a:off x="-4073" y="1147076"/>
            <a:ext cx="9115425" cy="1463799"/>
          </a:xfrm>
          <a:prstGeom prst="rect">
            <a:avLst/>
          </a:prstGeom>
          <a:solidFill>
            <a:srgbClr val="FF6600">
              <a:alpha val="34118"/>
            </a:srgbClr>
          </a:solidFill>
          <a:ln>
            <a:noFill/>
          </a:ln>
          <a:effectLst/>
          <a:extLst/>
        </p:spPr>
        <p:txBody>
          <a:bodyPr/>
          <a:lstStyle>
            <a:lvl1pPr marL="88900">
              <a:defRPr>
                <a:solidFill>
                  <a:schemeClr val="tx1"/>
                </a:solidFill>
                <a:latin typeface="Arial" charset="0"/>
              </a:defRPr>
            </a:lvl1pPr>
            <a:lvl2pPr marL="1979613">
              <a:defRPr>
                <a:solidFill>
                  <a:schemeClr val="tx1"/>
                </a:solidFill>
                <a:latin typeface="Arial" charset="0"/>
              </a:defRPr>
            </a:lvl2pPr>
            <a:lvl3pPr marL="2159000">
              <a:defRPr>
                <a:solidFill>
                  <a:schemeClr val="tx1"/>
                </a:solidFill>
                <a:latin typeface="Arial" charset="0"/>
              </a:defRPr>
            </a:lvl3pPr>
            <a:lvl4pPr marL="2338388">
              <a:defRPr>
                <a:solidFill>
                  <a:schemeClr val="tx1"/>
                </a:solidFill>
                <a:latin typeface="Arial" charset="0"/>
              </a:defRPr>
            </a:lvl4pPr>
            <a:lvl5pPr marL="2517775">
              <a:defRPr>
                <a:solidFill>
                  <a:schemeClr val="tx1"/>
                </a:solidFill>
                <a:latin typeface="Arial" charset="0"/>
              </a:defRPr>
            </a:lvl5pPr>
            <a:lvl6pPr marL="2974975" fontAlgn="base">
              <a:spcBef>
                <a:spcPct val="0"/>
              </a:spcBef>
              <a:spcAft>
                <a:spcPct val="0"/>
              </a:spcAft>
              <a:defRPr>
                <a:solidFill>
                  <a:schemeClr val="tx1"/>
                </a:solidFill>
                <a:latin typeface="Arial" charset="0"/>
              </a:defRPr>
            </a:lvl6pPr>
            <a:lvl7pPr marL="3432175" fontAlgn="base">
              <a:spcBef>
                <a:spcPct val="0"/>
              </a:spcBef>
              <a:spcAft>
                <a:spcPct val="0"/>
              </a:spcAft>
              <a:defRPr>
                <a:solidFill>
                  <a:schemeClr val="tx1"/>
                </a:solidFill>
                <a:latin typeface="Arial" charset="0"/>
              </a:defRPr>
            </a:lvl7pPr>
            <a:lvl8pPr marL="3889375" fontAlgn="base">
              <a:spcBef>
                <a:spcPct val="0"/>
              </a:spcBef>
              <a:spcAft>
                <a:spcPct val="0"/>
              </a:spcAft>
              <a:defRPr>
                <a:solidFill>
                  <a:schemeClr val="tx1"/>
                </a:solidFill>
                <a:latin typeface="Arial" charset="0"/>
              </a:defRPr>
            </a:lvl8pPr>
            <a:lvl9pPr marL="4346575" fontAlgn="base">
              <a:spcBef>
                <a:spcPct val="0"/>
              </a:spcBef>
              <a:spcAft>
                <a:spcPct val="0"/>
              </a:spcAft>
              <a:defRPr>
                <a:solidFill>
                  <a:schemeClr val="tx1"/>
                </a:solidFill>
                <a:latin typeface="Arial" charset="0"/>
              </a:defRPr>
            </a:lvl9pPr>
          </a:lstStyle>
          <a:p>
            <a:pPr marL="266700" algn="ctr" eaLnBrk="1" hangingPunct="1">
              <a:spcBef>
                <a:spcPts val="1200"/>
              </a:spcBef>
              <a:buClr>
                <a:schemeClr val="hlink"/>
              </a:buClr>
              <a:buSzPct val="70000"/>
              <a:defRPr/>
            </a:pPr>
            <a:r>
              <a:rPr lang="en-GB" sz="2800" dirty="0" smtClean="0">
                <a:solidFill>
                  <a:srgbClr val="990000"/>
                </a:solidFill>
                <a:effectLst>
                  <a:outerShdw blurRad="38100" dist="38100" dir="2700000" algn="tl">
                    <a:srgbClr val="000000"/>
                  </a:outerShdw>
                </a:effectLst>
                <a:latin typeface="Tahoma" pitchFamily="34" charset="0"/>
              </a:rPr>
              <a:t>Analysing ecosystem management CHOICES and their IMPACTS on Biodiversity &amp; Ecosystem Services: </a:t>
            </a:r>
            <a:r>
              <a:rPr lang="en-GB" sz="2800" dirty="0" smtClean="0">
                <a:solidFill>
                  <a:srgbClr val="990000"/>
                </a:solidFill>
                <a:effectLst>
                  <a:outerShdw blurRad="38100" dist="38100" dir="2700000" algn="tl">
                    <a:srgbClr val="000000"/>
                  </a:outerShdw>
                </a:effectLst>
                <a:latin typeface="Tahoma" pitchFamily="34" charset="0"/>
              </a:rPr>
              <a:t>     The </a:t>
            </a:r>
            <a:r>
              <a:rPr lang="en-GB" sz="2800" dirty="0" smtClean="0">
                <a:solidFill>
                  <a:srgbClr val="990000"/>
                </a:solidFill>
                <a:effectLst>
                  <a:outerShdw blurRad="38100" dist="38100" dir="2700000" algn="tl">
                    <a:srgbClr val="000000"/>
                  </a:outerShdw>
                </a:effectLst>
                <a:latin typeface="Tahoma" pitchFamily="34" charset="0"/>
              </a:rPr>
              <a:t>Farming System Approach</a:t>
            </a:r>
          </a:p>
        </p:txBody>
      </p:sp>
      <p:pic>
        <p:nvPicPr>
          <p:cNvPr id="4" name="Picture 3"/>
          <p:cNvPicPr>
            <a:picLocks noChangeAspect="1"/>
          </p:cNvPicPr>
          <p:nvPr/>
        </p:nvPicPr>
        <p:blipFill>
          <a:blip r:embed="rId2"/>
          <a:stretch>
            <a:fillRect/>
          </a:stretch>
        </p:blipFill>
        <p:spPr>
          <a:xfrm>
            <a:off x="0" y="2708920"/>
            <a:ext cx="9144000" cy="2952300"/>
          </a:xfrm>
          <a:prstGeom prst="rect">
            <a:avLst/>
          </a:prstGeom>
        </p:spPr>
      </p:pic>
      <p:sp>
        <p:nvSpPr>
          <p:cNvPr id="6" name="Right Arrow 5"/>
          <p:cNvSpPr/>
          <p:nvPr/>
        </p:nvSpPr>
        <p:spPr>
          <a:xfrm>
            <a:off x="4188412" y="2902474"/>
            <a:ext cx="733699" cy="1679820"/>
          </a:xfrm>
          <a:prstGeom prst="righ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7778224" y="5974518"/>
            <a:ext cx="1333128" cy="672974"/>
          </a:xfrm>
          <a:prstGeom prst="rect">
            <a:avLst/>
          </a:prstGeom>
        </p:spPr>
      </p:pic>
      <p:sp>
        <p:nvSpPr>
          <p:cNvPr id="2" name="TextBox 1"/>
          <p:cNvSpPr txBox="1"/>
          <p:nvPr/>
        </p:nvSpPr>
        <p:spPr>
          <a:xfrm>
            <a:off x="323528" y="73839"/>
            <a:ext cx="8568952" cy="1015663"/>
          </a:xfrm>
          <a:prstGeom prst="rect">
            <a:avLst/>
          </a:prstGeom>
          <a:solidFill>
            <a:srgbClr val="FFCC66"/>
          </a:solidFill>
        </p:spPr>
        <p:txBody>
          <a:bodyPr wrap="square" rtlCol="0">
            <a:spAutoFit/>
          </a:bodyPr>
          <a:lstStyle/>
          <a:p>
            <a:pPr algn="ctr" eaLnBrk="1" hangingPunct="1">
              <a:defRPr/>
            </a:pPr>
            <a:r>
              <a:rPr lang="en-GB" altLang="en-US" sz="2000" b="1" dirty="0">
                <a:solidFill>
                  <a:srgbClr val="663300"/>
                </a:solidFill>
              </a:rPr>
              <a:t>TPSD – Theories &amp; Practices of Sustainable </a:t>
            </a:r>
            <a:r>
              <a:rPr lang="en-GB" altLang="en-US" sz="2000" b="1" dirty="0" smtClean="0">
                <a:solidFill>
                  <a:srgbClr val="663300"/>
                </a:solidFill>
              </a:rPr>
              <a:t>Development</a:t>
            </a:r>
          </a:p>
          <a:p>
            <a:pPr algn="ctr" eaLnBrk="1" hangingPunct="1">
              <a:defRPr/>
            </a:pPr>
            <a:r>
              <a:rPr lang="en-GB" altLang="en-US" sz="2000" b="1" dirty="0" smtClean="0">
                <a:solidFill>
                  <a:srgbClr val="663300"/>
                </a:solidFill>
              </a:rPr>
              <a:t>4</a:t>
            </a:r>
            <a:r>
              <a:rPr lang="en-GB" altLang="en-US" sz="2000" b="1" baseline="30000" dirty="0" smtClean="0">
                <a:solidFill>
                  <a:srgbClr val="663300"/>
                </a:solidFill>
              </a:rPr>
              <a:t>th</a:t>
            </a:r>
            <a:r>
              <a:rPr lang="en-GB" altLang="en-US" sz="2000" b="1" dirty="0" smtClean="0">
                <a:solidFill>
                  <a:srgbClr val="663300"/>
                </a:solidFill>
              </a:rPr>
              <a:t> lecture </a:t>
            </a:r>
            <a:endParaRPr lang="en-GB" altLang="en-US" sz="2000" b="1" dirty="0">
              <a:solidFill>
                <a:srgbClr val="663300"/>
              </a:solidFill>
            </a:endParaRPr>
          </a:p>
          <a:p>
            <a:pPr algn="ctr"/>
            <a:r>
              <a:rPr lang="pt-PT" sz="2000" dirty="0" smtClean="0"/>
              <a:t>19 </a:t>
            </a:r>
            <a:r>
              <a:rPr lang="pt-PT" sz="2000" dirty="0" err="1" smtClean="0"/>
              <a:t>march</a:t>
            </a:r>
            <a:r>
              <a:rPr lang="pt-PT" sz="2000" dirty="0" smtClean="0"/>
              <a:t> 2021</a:t>
            </a:r>
            <a:endParaRPr lang="en-GB"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88640"/>
            <a:ext cx="3276600" cy="6076950"/>
          </a:xfrm>
          <a:prstGeom prst="rect">
            <a:avLst/>
          </a:prstGeom>
        </p:spPr>
      </p:pic>
      <p:pic>
        <p:nvPicPr>
          <p:cNvPr id="5" name="Picture 4"/>
          <p:cNvPicPr>
            <a:picLocks noChangeAspect="1"/>
          </p:cNvPicPr>
          <p:nvPr/>
        </p:nvPicPr>
        <p:blipFill>
          <a:blip r:embed="rId3"/>
          <a:stretch>
            <a:fillRect/>
          </a:stretch>
        </p:blipFill>
        <p:spPr>
          <a:xfrm>
            <a:off x="5148064" y="245505"/>
            <a:ext cx="2228081" cy="3471527"/>
          </a:xfrm>
          <a:prstGeom prst="rect">
            <a:avLst/>
          </a:prstGeom>
        </p:spPr>
      </p:pic>
      <p:pic>
        <p:nvPicPr>
          <p:cNvPr id="6" name="Picture 5"/>
          <p:cNvPicPr>
            <a:picLocks noChangeAspect="1"/>
          </p:cNvPicPr>
          <p:nvPr/>
        </p:nvPicPr>
        <p:blipFill>
          <a:blip r:embed="rId4"/>
          <a:stretch>
            <a:fillRect/>
          </a:stretch>
        </p:blipFill>
        <p:spPr>
          <a:xfrm>
            <a:off x="3490395" y="3861048"/>
            <a:ext cx="5328592" cy="2278052"/>
          </a:xfrm>
          <a:prstGeom prst="rect">
            <a:avLst/>
          </a:prstGeom>
        </p:spPr>
      </p:pic>
    </p:spTree>
    <p:extLst>
      <p:ext uri="{BB962C8B-B14F-4D97-AF65-F5344CB8AC3E}">
        <p14:creationId xmlns:p14="http://schemas.microsoft.com/office/powerpoint/2010/main" val="835916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1062" y="809625"/>
            <a:ext cx="7381875" cy="5238750"/>
          </a:xfrm>
          <a:prstGeom prst="rect">
            <a:avLst/>
          </a:prstGeom>
        </p:spPr>
      </p:pic>
    </p:spTree>
    <p:extLst>
      <p:ext uri="{BB962C8B-B14F-4D97-AF65-F5344CB8AC3E}">
        <p14:creationId xmlns:p14="http://schemas.microsoft.com/office/powerpoint/2010/main" val="1744193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274638"/>
            <a:ext cx="8928992" cy="1570186"/>
          </a:xfrm>
        </p:spPr>
        <p:txBody>
          <a:bodyPr/>
          <a:lstStyle/>
          <a:p>
            <a:r>
              <a:rPr lang="en-GB" altLang="pt-PT" sz="3200" b="1" dirty="0" smtClean="0">
                <a:solidFill>
                  <a:srgbClr val="00B050"/>
                </a:solidFill>
              </a:rPr>
              <a:t>Not only LULC change: other aspects of land management are also key drivers of environmental change</a:t>
            </a:r>
          </a:p>
        </p:txBody>
      </p:sp>
      <p:sp>
        <p:nvSpPr>
          <p:cNvPr id="16387" name="Content Placeholder 2"/>
          <p:cNvSpPr>
            <a:spLocks noGrp="1"/>
          </p:cNvSpPr>
          <p:nvPr>
            <p:ph idx="1"/>
          </p:nvPr>
        </p:nvSpPr>
        <p:spPr>
          <a:xfrm>
            <a:off x="457200" y="2204865"/>
            <a:ext cx="8229600" cy="4248472"/>
          </a:xfrm>
        </p:spPr>
        <p:txBody>
          <a:bodyPr/>
          <a:lstStyle/>
          <a:p>
            <a:pPr>
              <a:buFontTx/>
              <a:buChar char="-"/>
            </a:pPr>
            <a:r>
              <a:rPr lang="en-GB" altLang="pt-PT" dirty="0" smtClean="0"/>
              <a:t>Fertilizer use</a:t>
            </a:r>
          </a:p>
          <a:p>
            <a:pPr>
              <a:buFontTx/>
              <a:buChar char="-"/>
            </a:pPr>
            <a:r>
              <a:rPr lang="en-GB" altLang="pt-PT" dirty="0" smtClean="0"/>
              <a:t>Pesticide use</a:t>
            </a:r>
          </a:p>
          <a:p>
            <a:pPr>
              <a:buFontTx/>
              <a:buChar char="-"/>
            </a:pPr>
            <a:r>
              <a:rPr lang="en-GB" altLang="pt-PT" dirty="0" smtClean="0"/>
              <a:t>Stocking rates</a:t>
            </a:r>
          </a:p>
          <a:p>
            <a:pPr>
              <a:buFontTx/>
              <a:buChar char="-"/>
            </a:pPr>
            <a:r>
              <a:rPr lang="en-GB" altLang="pt-PT" dirty="0" smtClean="0"/>
              <a:t>Water use</a:t>
            </a:r>
          </a:p>
          <a:p>
            <a:pPr marL="0" indent="0">
              <a:buNone/>
            </a:pPr>
            <a:r>
              <a:rPr lang="en-GB" altLang="pt-PT" dirty="0" smtClean="0"/>
              <a:t>… many of these are related to use intensity rather than LULC class</a:t>
            </a:r>
          </a:p>
          <a:p>
            <a:pPr marL="0" indent="0">
              <a:buNone/>
            </a:pPr>
            <a:r>
              <a:rPr lang="en-GB" altLang="pt-PT" dirty="0" smtClean="0"/>
              <a:t>… and </a:t>
            </a:r>
            <a:r>
              <a:rPr lang="en-GB" altLang="pt-PT" u="sng" dirty="0" smtClean="0"/>
              <a:t>not</a:t>
            </a:r>
            <a:r>
              <a:rPr lang="en-GB" altLang="pt-PT" dirty="0" smtClean="0"/>
              <a:t> included in most LULC analyses. </a:t>
            </a:r>
          </a:p>
        </p:txBody>
      </p:sp>
    </p:spTree>
    <p:extLst>
      <p:ext uri="{BB962C8B-B14F-4D97-AF65-F5344CB8AC3E}">
        <p14:creationId xmlns:p14="http://schemas.microsoft.com/office/powerpoint/2010/main" val="1000977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30672" y="1628799"/>
            <a:ext cx="10087248" cy="4983135"/>
          </a:xfrm>
          <a:prstGeom prst="rect">
            <a:avLst/>
          </a:prstGeom>
        </p:spPr>
      </p:pic>
    </p:spTree>
    <p:extLst>
      <p:ext uri="{BB962C8B-B14F-4D97-AF65-F5344CB8AC3E}">
        <p14:creationId xmlns:p14="http://schemas.microsoft.com/office/powerpoint/2010/main" val="1019475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systems – concept</a:t>
            </a:r>
          </a:p>
        </p:txBody>
      </p:sp>
      <p:sp>
        <p:nvSpPr>
          <p:cNvPr id="16387" name="Content Placeholder 2"/>
          <p:cNvSpPr>
            <a:spLocks noGrp="1"/>
          </p:cNvSpPr>
          <p:nvPr>
            <p:ph idx="1"/>
          </p:nvPr>
        </p:nvSpPr>
        <p:spPr>
          <a:xfrm>
            <a:off x="457200" y="1340768"/>
            <a:ext cx="8229600" cy="5256584"/>
          </a:xfrm>
        </p:spPr>
        <p:txBody>
          <a:bodyPr/>
          <a:lstStyle/>
          <a:p>
            <a:pPr marL="0" indent="0">
              <a:buNone/>
            </a:pPr>
            <a:r>
              <a:rPr lang="en-GB" altLang="pt-PT" sz="2400" dirty="0" smtClean="0"/>
              <a:t>Farming system analysis is a way to integrate, in a synthetic way, many aspects of land management that are relevant to understand environmental problems.</a:t>
            </a:r>
          </a:p>
          <a:p>
            <a:pPr marL="0" indent="0">
              <a:buNone/>
            </a:pPr>
            <a:r>
              <a:rPr lang="en-GB" altLang="pt-PT" sz="2400" dirty="0" smtClean="0"/>
              <a:t>A farming system is a particular way of: </a:t>
            </a:r>
          </a:p>
          <a:p>
            <a:pPr>
              <a:buFontTx/>
              <a:buChar char="-"/>
            </a:pPr>
            <a:r>
              <a:rPr lang="en-GB" altLang="pt-PT" sz="2400" dirty="0" smtClean="0"/>
              <a:t>combining certain amounts of different inputs, e.g. land of a specific type, human labour, machines, fertilizers, </a:t>
            </a:r>
          </a:p>
          <a:p>
            <a:pPr>
              <a:buFontTx/>
              <a:buChar char="-"/>
            </a:pPr>
            <a:r>
              <a:rPr lang="en-GB" altLang="pt-PT" sz="2400" dirty="0" smtClean="0"/>
              <a:t>to produce a specific mix of outputs, e.g. milk, apples …</a:t>
            </a:r>
          </a:p>
          <a:p>
            <a:pPr>
              <a:buFontTx/>
              <a:buChar char="-"/>
            </a:pPr>
            <a:r>
              <a:rPr lang="en-GB" altLang="pt-PT" sz="2400" dirty="0" smtClean="0"/>
              <a:t>which is </a:t>
            </a:r>
            <a:r>
              <a:rPr lang="en-GB" altLang="pt-PT" sz="2400" u="sng" dirty="0" smtClean="0"/>
              <a:t>common to a set of farms</a:t>
            </a:r>
            <a:r>
              <a:rPr lang="en-GB" altLang="pt-PT" sz="2400" dirty="0" smtClean="0"/>
              <a:t>.</a:t>
            </a:r>
          </a:p>
          <a:p>
            <a:pPr marL="0" indent="0">
              <a:buNone/>
            </a:pPr>
            <a:r>
              <a:rPr lang="en-GB" altLang="pt-PT" sz="2400" dirty="0" smtClean="0"/>
              <a:t>(Claude Reboul, with adaptations) </a:t>
            </a:r>
          </a:p>
          <a:p>
            <a:pPr marL="0" indent="0">
              <a:buNone/>
            </a:pPr>
            <a:r>
              <a:rPr lang="en-GB" altLang="pt-PT" sz="2400" dirty="0" smtClean="0"/>
              <a:t>It is the same “recipe” used by these farmers, including (1) the ingredients, (2) their relative amounts and (3) the step-by-step protocol used to combine them to get (4) the final combination of dishes.</a:t>
            </a:r>
          </a:p>
        </p:txBody>
      </p:sp>
    </p:spTree>
    <p:extLst>
      <p:ext uri="{BB962C8B-B14F-4D97-AF65-F5344CB8AC3E}">
        <p14:creationId xmlns:p14="http://schemas.microsoft.com/office/powerpoint/2010/main" val="3804152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systems – concept</a:t>
            </a:r>
          </a:p>
        </p:txBody>
      </p:sp>
      <p:sp>
        <p:nvSpPr>
          <p:cNvPr id="16387" name="Content Placeholder 2"/>
          <p:cNvSpPr>
            <a:spLocks noGrp="1"/>
          </p:cNvSpPr>
          <p:nvPr>
            <p:ph idx="1"/>
          </p:nvPr>
        </p:nvSpPr>
        <p:spPr>
          <a:xfrm>
            <a:off x="457200" y="1340768"/>
            <a:ext cx="8229600" cy="5256584"/>
          </a:xfrm>
        </p:spPr>
        <p:txBody>
          <a:bodyPr/>
          <a:lstStyle/>
          <a:p>
            <a:pPr marL="0" indent="0">
              <a:buNone/>
            </a:pPr>
            <a:r>
              <a:rPr lang="en-GB" altLang="pt-PT" sz="2400" dirty="0" smtClean="0"/>
              <a:t>What defines a farming system is the </a:t>
            </a:r>
            <a:r>
              <a:rPr lang="en-GB" altLang="pt-PT" sz="2400" b="1" dirty="0" smtClean="0">
                <a:solidFill>
                  <a:srgbClr val="FF0000"/>
                </a:solidFill>
              </a:rPr>
              <a:t>proportions</a:t>
            </a:r>
            <a:r>
              <a:rPr lang="en-GB" altLang="pt-PT" sz="2400" dirty="0" smtClean="0"/>
              <a:t>, e.g.:</a:t>
            </a:r>
          </a:p>
          <a:p>
            <a:pPr>
              <a:buFontTx/>
              <a:buChar char="-"/>
            </a:pPr>
            <a:r>
              <a:rPr lang="en-GB" altLang="pt-PT" sz="2400" dirty="0" smtClean="0"/>
              <a:t>% of pastures in total farmland area in the farm;</a:t>
            </a:r>
          </a:p>
          <a:p>
            <a:pPr>
              <a:buFontTx/>
              <a:buChar char="-"/>
            </a:pPr>
            <a:r>
              <a:rPr lang="en-GB" altLang="pt-PT" sz="2400" dirty="0" smtClean="0"/>
              <a:t>ton of maize produced per hectare;</a:t>
            </a:r>
          </a:p>
          <a:p>
            <a:pPr>
              <a:buFontTx/>
              <a:buChar char="-"/>
            </a:pPr>
            <a:r>
              <a:rPr lang="en-GB" altLang="pt-PT" sz="2400" dirty="0" smtClean="0"/>
              <a:t>amount of water used per hectare of irrigated land;</a:t>
            </a:r>
          </a:p>
          <a:p>
            <a:pPr>
              <a:buFontTx/>
              <a:buChar char="-"/>
            </a:pPr>
            <a:r>
              <a:rPr lang="en-GB" altLang="pt-PT" sz="2400" dirty="0" smtClean="0"/>
              <a:t>% of milk in the Total Revenue of the farm;</a:t>
            </a:r>
          </a:p>
          <a:p>
            <a:pPr>
              <a:buFontTx/>
              <a:buChar char="-"/>
            </a:pPr>
            <a:r>
              <a:rPr lang="en-GB" altLang="pt-PT" sz="2400" dirty="0" smtClean="0"/>
              <a:t>number of heads of livestock per hectare.</a:t>
            </a:r>
          </a:p>
          <a:p>
            <a:pPr marL="0" indent="0">
              <a:buNone/>
            </a:pPr>
            <a:endParaRPr lang="en-GB" altLang="pt-PT" sz="2400" dirty="0" smtClean="0"/>
          </a:p>
          <a:p>
            <a:pPr marL="0" indent="0">
              <a:buNone/>
            </a:pPr>
            <a:r>
              <a:rPr lang="en-GB" altLang="pt-PT" sz="2400" dirty="0" smtClean="0"/>
              <a:t>… </a:t>
            </a:r>
            <a:r>
              <a:rPr lang="en-GB" altLang="pt-PT" sz="2400" u="sng" dirty="0" smtClean="0"/>
              <a:t>not</a:t>
            </a:r>
            <a:r>
              <a:rPr lang="en-GB" altLang="pt-PT" sz="2400" dirty="0" smtClean="0"/>
              <a:t> indicators of physical or economic </a:t>
            </a:r>
            <a:r>
              <a:rPr lang="en-GB" altLang="pt-PT" sz="2400" b="1" dirty="0" smtClean="0">
                <a:solidFill>
                  <a:srgbClr val="FF0000"/>
                </a:solidFill>
              </a:rPr>
              <a:t>dimension</a:t>
            </a:r>
            <a:r>
              <a:rPr lang="en-GB" altLang="pt-PT" sz="2400" dirty="0" smtClean="0"/>
              <a:t>, e.g.:</a:t>
            </a:r>
          </a:p>
          <a:p>
            <a:pPr>
              <a:buFontTx/>
              <a:buChar char="-"/>
            </a:pPr>
            <a:r>
              <a:rPr lang="en-GB" altLang="pt-PT" sz="2400" dirty="0" smtClean="0"/>
              <a:t>total area of land in use (in hectares);</a:t>
            </a:r>
          </a:p>
          <a:p>
            <a:pPr>
              <a:buFontTx/>
              <a:buChar char="-"/>
            </a:pPr>
            <a:r>
              <a:rPr lang="en-GB" altLang="pt-PT" sz="2400" dirty="0" smtClean="0"/>
              <a:t>total yearly revenue (in Euros);</a:t>
            </a:r>
          </a:p>
          <a:p>
            <a:pPr>
              <a:buFontTx/>
              <a:buChar char="-"/>
            </a:pPr>
            <a:r>
              <a:rPr lang="en-GB" altLang="pt-PT" sz="2400" dirty="0" smtClean="0"/>
              <a:t>total livestock in the farm (in Standard Head Units).</a:t>
            </a:r>
          </a:p>
          <a:p>
            <a:pPr>
              <a:buFontTx/>
              <a:buChar char="-"/>
            </a:pPr>
            <a:endParaRPr lang="en-GB" altLang="pt-PT" sz="2400" dirty="0" smtClean="0"/>
          </a:p>
        </p:txBody>
      </p:sp>
    </p:spTree>
    <p:extLst>
      <p:ext uri="{BB962C8B-B14F-4D97-AF65-F5344CB8AC3E}">
        <p14:creationId xmlns:p14="http://schemas.microsoft.com/office/powerpoint/2010/main" val="411219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 – dimensions</a:t>
            </a:r>
          </a:p>
        </p:txBody>
      </p:sp>
      <p:sp>
        <p:nvSpPr>
          <p:cNvPr id="16387" name="Content Placeholder 2"/>
          <p:cNvSpPr>
            <a:spLocks noGrp="1"/>
          </p:cNvSpPr>
          <p:nvPr>
            <p:ph idx="1"/>
          </p:nvPr>
        </p:nvSpPr>
        <p:spPr>
          <a:xfrm>
            <a:off x="457200" y="1340768"/>
            <a:ext cx="8229600" cy="5256584"/>
          </a:xfrm>
        </p:spPr>
        <p:txBody>
          <a:bodyPr/>
          <a:lstStyle/>
          <a:p>
            <a:pPr marL="0" indent="0">
              <a:buNone/>
            </a:pPr>
            <a:r>
              <a:rPr lang="en-GB" altLang="pt-PT" sz="2400" dirty="0" smtClean="0"/>
              <a:t>A farming system can be described according to:</a:t>
            </a:r>
          </a:p>
          <a:p>
            <a:pPr>
              <a:buFontTx/>
              <a:buChar char="-"/>
            </a:pPr>
            <a:r>
              <a:rPr lang="en-GB" altLang="pt-PT" sz="2400" dirty="0" smtClean="0"/>
              <a:t>Output intensity, in ton of output per hectare or Euros of Revenue per hectare;</a:t>
            </a:r>
          </a:p>
          <a:p>
            <a:pPr>
              <a:buFontTx/>
              <a:buChar char="-"/>
            </a:pPr>
            <a:r>
              <a:rPr lang="en-GB" altLang="pt-PT" sz="2400" dirty="0" smtClean="0"/>
              <a:t>Input intensity, in cubic meters of water per hectare, Kg of fertilizer per hectare or overall Intermediate Consumption in Euros per hectare;</a:t>
            </a:r>
          </a:p>
          <a:p>
            <a:pPr>
              <a:buFontTx/>
              <a:buChar char="-"/>
            </a:pPr>
            <a:r>
              <a:rPr lang="en-GB" altLang="pt-PT" sz="2400" dirty="0" smtClean="0"/>
              <a:t>Specialization level - according to the % of the most relevant output in Total Revenue or Income, farms are either specialized or polyculture farming;</a:t>
            </a:r>
          </a:p>
          <a:p>
            <a:pPr>
              <a:buFontTx/>
              <a:buChar char="-"/>
            </a:pPr>
            <a:r>
              <a:rPr lang="en-GB" altLang="pt-PT" sz="2400" dirty="0" smtClean="0"/>
              <a:t>Specialization pattern, i.e. the main outputs and their proportions;</a:t>
            </a:r>
          </a:p>
          <a:p>
            <a:pPr>
              <a:buFontTx/>
              <a:buChar char="-"/>
            </a:pPr>
            <a:r>
              <a:rPr lang="en-GB" altLang="pt-PT" sz="2400" dirty="0" smtClean="0"/>
              <a:t>Capital to labour ratio, mechanization level or other general indicators of technology.</a:t>
            </a:r>
          </a:p>
          <a:p>
            <a:pPr>
              <a:buFontTx/>
              <a:buChar char="-"/>
            </a:pPr>
            <a:endParaRPr lang="en-GB" altLang="pt-PT" sz="2400" dirty="0" smtClean="0"/>
          </a:p>
        </p:txBody>
      </p:sp>
    </p:spTree>
    <p:extLst>
      <p:ext uri="{BB962C8B-B14F-4D97-AF65-F5344CB8AC3E}">
        <p14:creationId xmlns:p14="http://schemas.microsoft.com/office/powerpoint/2010/main" val="3733772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 choice – drivers</a:t>
            </a:r>
          </a:p>
        </p:txBody>
      </p:sp>
      <p:pic>
        <p:nvPicPr>
          <p:cNvPr id="3" name="Picture 2"/>
          <p:cNvPicPr>
            <a:picLocks noChangeAspect="1"/>
          </p:cNvPicPr>
          <p:nvPr/>
        </p:nvPicPr>
        <p:blipFill>
          <a:blip r:embed="rId2"/>
          <a:stretch>
            <a:fillRect/>
          </a:stretch>
        </p:blipFill>
        <p:spPr>
          <a:xfrm>
            <a:off x="557212" y="1124744"/>
            <a:ext cx="8029575" cy="5318918"/>
          </a:xfrm>
          <a:prstGeom prst="rect">
            <a:avLst/>
          </a:prstGeom>
        </p:spPr>
      </p:pic>
    </p:spTree>
    <p:extLst>
      <p:ext uri="{BB962C8B-B14F-4D97-AF65-F5344CB8AC3E}">
        <p14:creationId xmlns:p14="http://schemas.microsoft.com/office/powerpoint/2010/main" val="3952927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systems – typology</a:t>
            </a:r>
          </a:p>
        </p:txBody>
      </p:sp>
      <p:sp>
        <p:nvSpPr>
          <p:cNvPr id="16387" name="Content Placeholder 2"/>
          <p:cNvSpPr>
            <a:spLocks noGrp="1"/>
          </p:cNvSpPr>
          <p:nvPr>
            <p:ph idx="1"/>
          </p:nvPr>
        </p:nvSpPr>
        <p:spPr>
          <a:xfrm>
            <a:off x="457200" y="1124744"/>
            <a:ext cx="8229600" cy="936104"/>
          </a:xfrm>
        </p:spPr>
        <p:txBody>
          <a:bodyPr/>
          <a:lstStyle/>
          <a:p>
            <a:pPr marL="0" indent="0">
              <a:buNone/>
            </a:pPr>
            <a:r>
              <a:rPr lang="en-GB" altLang="pt-PT" sz="2400" dirty="0" smtClean="0"/>
              <a:t>The farming system concept has been used to classify the farms within a particular region; an example:</a:t>
            </a:r>
          </a:p>
          <a:p>
            <a:pPr marL="0" indent="0">
              <a:buNone/>
            </a:pPr>
            <a:endParaRPr lang="en-GB" altLang="pt-PT" sz="2400" dirty="0" smtClean="0"/>
          </a:p>
          <a:p>
            <a:pPr>
              <a:buFontTx/>
              <a:buChar char="-"/>
            </a:pPr>
            <a:endParaRPr lang="en-GB" altLang="pt-PT" sz="2400" dirty="0" smtClean="0"/>
          </a:p>
        </p:txBody>
      </p:sp>
      <p:pic>
        <p:nvPicPr>
          <p:cNvPr id="2" name="Picture 1"/>
          <p:cNvPicPr>
            <a:picLocks noChangeAspect="1"/>
          </p:cNvPicPr>
          <p:nvPr/>
        </p:nvPicPr>
        <p:blipFill>
          <a:blip r:embed="rId2"/>
          <a:stretch>
            <a:fillRect/>
          </a:stretch>
        </p:blipFill>
        <p:spPr>
          <a:xfrm>
            <a:off x="0" y="1988840"/>
            <a:ext cx="9144000" cy="5394960"/>
          </a:xfrm>
          <a:prstGeom prst="rect">
            <a:avLst/>
          </a:prstGeom>
        </p:spPr>
      </p:pic>
    </p:spTree>
    <p:extLst>
      <p:ext uri="{BB962C8B-B14F-4D97-AF65-F5344CB8AC3E}">
        <p14:creationId xmlns:p14="http://schemas.microsoft.com/office/powerpoint/2010/main" val="2278282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systems – typology</a:t>
            </a:r>
          </a:p>
        </p:txBody>
      </p:sp>
      <p:graphicFrame>
        <p:nvGraphicFramePr>
          <p:cNvPr id="12" name="Group 228"/>
          <p:cNvGraphicFramePr>
            <a:graphicFrameLocks/>
          </p:cNvGraphicFramePr>
          <p:nvPr>
            <p:extLst>
              <p:ext uri="{D42A27DB-BD31-4B8C-83A1-F6EECF244321}">
                <p14:modId xmlns:p14="http://schemas.microsoft.com/office/powerpoint/2010/main" val="2038003042"/>
              </p:ext>
            </p:extLst>
          </p:nvPr>
        </p:nvGraphicFramePr>
        <p:xfrm>
          <a:off x="629208" y="2492896"/>
          <a:ext cx="7961313" cy="2801099"/>
        </p:xfrm>
        <a:graphic>
          <a:graphicData uri="http://schemas.openxmlformats.org/drawingml/2006/table">
            <a:tbl>
              <a:tblPr/>
              <a:tblGrid>
                <a:gridCol w="2624138">
                  <a:extLst>
                    <a:ext uri="{9D8B030D-6E8A-4147-A177-3AD203B41FA5}">
                      <a16:colId xmlns:a16="http://schemas.microsoft.com/office/drawing/2014/main" val="20000"/>
                    </a:ext>
                  </a:extLst>
                </a:gridCol>
                <a:gridCol w="5337175">
                  <a:extLst>
                    <a:ext uri="{9D8B030D-6E8A-4147-A177-3AD203B41FA5}">
                      <a16:colId xmlns:a16="http://schemas.microsoft.com/office/drawing/2014/main" val="20001"/>
                    </a:ext>
                  </a:extLst>
                </a:gridCol>
              </a:tblGrid>
              <a:tr h="38404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Cereals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Proportion of dryland cereals in Utilized Agricultural Area (UAA)</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76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Fallow land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Proportion of fallows in UAA</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76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Pastures</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Proportion of pastures and forages in UAA</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62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Other annual crops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Proportion of other (more intensive) annual crops in UAA</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404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Permanent crops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Proportion of permanent crops (olive groves) in UAA</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2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Stocking rate (livestock intensity)</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Number of standardized Livestock units (LU) per hectare of land with pastures and forages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562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 Bovines</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Proportion of bovine LU in total livestock (also in LU)</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3" name="Text Box 219"/>
          <p:cNvSpPr txBox="1">
            <a:spLocks noChangeArrowheads="1"/>
          </p:cNvSpPr>
          <p:nvPr/>
        </p:nvSpPr>
        <p:spPr bwMode="auto">
          <a:xfrm>
            <a:off x="516746" y="5647363"/>
            <a:ext cx="75736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pt-PT" sz="1600" b="1" dirty="0" smtClean="0"/>
              <a:t>Clustering method: PAM </a:t>
            </a:r>
            <a:r>
              <a:rPr lang="en-GB" altLang="pt-PT" sz="1600" i="1" dirty="0" smtClean="0"/>
              <a:t>(partition around </a:t>
            </a:r>
            <a:r>
              <a:rPr lang="en-GB" altLang="pt-PT" sz="1600" i="1" dirty="0" err="1" smtClean="0"/>
              <a:t>medoids</a:t>
            </a:r>
            <a:r>
              <a:rPr lang="en-GB" altLang="pt-PT" sz="1600" i="1" dirty="0" smtClean="0"/>
              <a:t> – carried out in R software)</a:t>
            </a:r>
            <a:endParaRPr lang="en-GB" altLang="pt-PT" sz="1600" i="1" dirty="0"/>
          </a:p>
        </p:txBody>
      </p:sp>
      <p:sp>
        <p:nvSpPr>
          <p:cNvPr id="14" name="Text Box 224"/>
          <p:cNvSpPr txBox="1">
            <a:spLocks noChangeArrowheads="1"/>
          </p:cNvSpPr>
          <p:nvPr/>
        </p:nvSpPr>
        <p:spPr bwMode="auto">
          <a:xfrm>
            <a:off x="613297" y="1772816"/>
            <a:ext cx="7477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pt-PT" sz="1800" b="1" dirty="0" smtClean="0"/>
              <a:t>Used variables</a:t>
            </a:r>
            <a:r>
              <a:rPr lang="en-GB" altLang="pt-PT" sz="1800" dirty="0" smtClean="0"/>
              <a:t> (built based on data from IFAP/CAP paying agency)</a:t>
            </a:r>
            <a:endParaRPr lang="en-GB" altLang="pt-PT" sz="1800" dirty="0"/>
          </a:p>
        </p:txBody>
      </p:sp>
    </p:spTree>
    <p:extLst>
      <p:ext uri="{BB962C8B-B14F-4D97-AF65-F5344CB8AC3E}">
        <p14:creationId xmlns:p14="http://schemas.microsoft.com/office/powerpoint/2010/main" val="22865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7504" y="274638"/>
            <a:ext cx="8928992" cy="1570186"/>
          </a:xfrm>
        </p:spPr>
        <p:txBody>
          <a:bodyPr/>
          <a:lstStyle/>
          <a:p>
            <a:r>
              <a:rPr lang="en-GB" altLang="pt-PT" sz="3200" b="1" dirty="0" smtClean="0">
                <a:solidFill>
                  <a:srgbClr val="00B050"/>
                </a:solidFill>
              </a:rPr>
              <a:t>A first idea: understanding people’s choices on land use and land cover (LULC) is key to understand major sustainability challenges</a:t>
            </a:r>
          </a:p>
        </p:txBody>
      </p:sp>
      <p:sp>
        <p:nvSpPr>
          <p:cNvPr id="16387" name="Content Placeholder 2"/>
          <p:cNvSpPr>
            <a:spLocks noGrp="1"/>
          </p:cNvSpPr>
          <p:nvPr>
            <p:ph idx="1"/>
          </p:nvPr>
        </p:nvSpPr>
        <p:spPr>
          <a:xfrm>
            <a:off x="457200" y="2204865"/>
            <a:ext cx="8229600" cy="4248472"/>
          </a:xfrm>
        </p:spPr>
        <p:txBody>
          <a:bodyPr/>
          <a:lstStyle/>
          <a:p>
            <a:pPr marL="0" indent="0" algn="ctr">
              <a:buNone/>
            </a:pPr>
            <a:endParaRPr lang="en-GB" altLang="pt-PT" dirty="0"/>
          </a:p>
          <a:p>
            <a:pPr marL="0" indent="0" algn="ctr">
              <a:buNone/>
            </a:pPr>
            <a:r>
              <a:rPr lang="en-GB" altLang="pt-PT" dirty="0" smtClean="0"/>
              <a:t>Labour productivity in agriculture (the driver)</a:t>
            </a:r>
          </a:p>
          <a:p>
            <a:pPr marL="0" indent="0" algn="ctr">
              <a:buNone/>
            </a:pPr>
            <a:endParaRPr lang="en-GB" altLang="pt-PT" dirty="0" smtClean="0"/>
          </a:p>
          <a:p>
            <a:pPr marL="0" indent="0" algn="ctr">
              <a:buNone/>
            </a:pPr>
            <a:r>
              <a:rPr lang="en-GB" altLang="pt-PT" dirty="0" smtClean="0"/>
              <a:t>Share of farmland in total land (the choice)</a:t>
            </a:r>
          </a:p>
          <a:p>
            <a:pPr marL="0" indent="0" algn="ctr">
              <a:buNone/>
            </a:pPr>
            <a:r>
              <a:rPr lang="en-GB" altLang="pt-PT" dirty="0" smtClean="0"/>
              <a:t> </a:t>
            </a:r>
          </a:p>
          <a:p>
            <a:pPr marL="0" indent="0" algn="ctr">
              <a:buNone/>
            </a:pPr>
            <a:r>
              <a:rPr lang="en-GB" altLang="pt-PT" dirty="0" smtClean="0"/>
              <a:t>Wildfire hazard (the impact) </a:t>
            </a:r>
          </a:p>
        </p:txBody>
      </p:sp>
      <p:sp>
        <p:nvSpPr>
          <p:cNvPr id="2" name="Down Arrow 1"/>
          <p:cNvSpPr/>
          <p:nvPr/>
        </p:nvSpPr>
        <p:spPr>
          <a:xfrm>
            <a:off x="3707904" y="3429000"/>
            <a:ext cx="1055746" cy="576064"/>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Down Arrow 5"/>
          <p:cNvSpPr/>
          <p:nvPr/>
        </p:nvSpPr>
        <p:spPr>
          <a:xfrm>
            <a:off x="3707904" y="4581128"/>
            <a:ext cx="1055746" cy="576064"/>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Tree>
    <p:extLst>
      <p:ext uri="{BB962C8B-B14F-4D97-AF65-F5344CB8AC3E}">
        <p14:creationId xmlns:p14="http://schemas.microsoft.com/office/powerpoint/2010/main" val="3190981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systems – typology</a:t>
            </a:r>
          </a:p>
        </p:txBody>
      </p:sp>
      <p:sp>
        <p:nvSpPr>
          <p:cNvPr id="16387" name="Content Placeholder 2"/>
          <p:cNvSpPr>
            <a:spLocks noGrp="1"/>
          </p:cNvSpPr>
          <p:nvPr>
            <p:ph idx="1"/>
          </p:nvPr>
        </p:nvSpPr>
        <p:spPr>
          <a:xfrm>
            <a:off x="457200" y="1340768"/>
            <a:ext cx="8229600" cy="504056"/>
          </a:xfrm>
        </p:spPr>
        <p:txBody>
          <a:bodyPr/>
          <a:lstStyle/>
          <a:p>
            <a:pPr marL="0" indent="0">
              <a:buNone/>
            </a:pPr>
            <a:r>
              <a:rPr lang="en-GB" altLang="pt-PT" sz="2400" dirty="0" smtClean="0"/>
              <a:t>The result:</a:t>
            </a:r>
          </a:p>
          <a:p>
            <a:pPr marL="0" indent="0">
              <a:buNone/>
            </a:pPr>
            <a:endParaRPr lang="en-GB" altLang="pt-PT" sz="2400" dirty="0" smtClean="0"/>
          </a:p>
          <a:p>
            <a:pPr>
              <a:buFontTx/>
              <a:buChar char="-"/>
            </a:pPr>
            <a:endParaRPr lang="en-GB" altLang="pt-PT" sz="2400" dirty="0" smtClean="0"/>
          </a:p>
        </p:txBody>
      </p:sp>
      <p:graphicFrame>
        <p:nvGraphicFramePr>
          <p:cNvPr id="7" name="Group 458"/>
          <p:cNvGraphicFramePr>
            <a:graphicFrameLocks/>
          </p:cNvGraphicFramePr>
          <p:nvPr>
            <p:extLst>
              <p:ext uri="{D42A27DB-BD31-4B8C-83A1-F6EECF244321}">
                <p14:modId xmlns:p14="http://schemas.microsoft.com/office/powerpoint/2010/main" val="3078073464"/>
              </p:ext>
            </p:extLst>
          </p:nvPr>
        </p:nvGraphicFramePr>
        <p:xfrm>
          <a:off x="271463" y="2608263"/>
          <a:ext cx="8515350" cy="3720681"/>
        </p:xfrm>
        <a:graphic>
          <a:graphicData uri="http://schemas.openxmlformats.org/drawingml/2006/table">
            <a:tbl>
              <a:tblPr/>
              <a:tblGrid>
                <a:gridCol w="2070100">
                  <a:extLst>
                    <a:ext uri="{9D8B030D-6E8A-4147-A177-3AD203B41FA5}">
                      <a16:colId xmlns:a16="http://schemas.microsoft.com/office/drawing/2014/main" val="20000"/>
                    </a:ext>
                  </a:extLst>
                </a:gridCol>
                <a:gridCol w="1287462">
                  <a:extLst>
                    <a:ext uri="{9D8B030D-6E8A-4147-A177-3AD203B41FA5}">
                      <a16:colId xmlns:a16="http://schemas.microsoft.com/office/drawing/2014/main" val="20001"/>
                    </a:ext>
                  </a:extLst>
                </a:gridCol>
                <a:gridCol w="1290638">
                  <a:extLst>
                    <a:ext uri="{9D8B030D-6E8A-4147-A177-3AD203B41FA5}">
                      <a16:colId xmlns:a16="http://schemas.microsoft.com/office/drawing/2014/main" val="20002"/>
                    </a:ext>
                  </a:extLst>
                </a:gridCol>
                <a:gridCol w="1287462">
                  <a:extLst>
                    <a:ext uri="{9D8B030D-6E8A-4147-A177-3AD203B41FA5}">
                      <a16:colId xmlns:a16="http://schemas.microsoft.com/office/drawing/2014/main" val="20003"/>
                    </a:ext>
                  </a:extLst>
                </a:gridCol>
                <a:gridCol w="1292225">
                  <a:extLst>
                    <a:ext uri="{9D8B030D-6E8A-4147-A177-3AD203B41FA5}">
                      <a16:colId xmlns:a16="http://schemas.microsoft.com/office/drawing/2014/main" val="20004"/>
                    </a:ext>
                  </a:extLst>
                </a:gridCol>
                <a:gridCol w="1287463">
                  <a:extLst>
                    <a:ext uri="{9D8B030D-6E8A-4147-A177-3AD203B41FA5}">
                      <a16:colId xmlns:a16="http://schemas.microsoft.com/office/drawing/2014/main" val="20005"/>
                    </a:ext>
                  </a:extLst>
                </a:gridCol>
              </a:tblGrid>
              <a:tr h="742950">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altLang="pt-PT"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827088"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235075"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43063"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Traditional System (polyculture, low-intensity)</a:t>
                      </a:r>
                      <a:endParaRPr kumimoji="0" lang="en-GB" altLang="pt-PT"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175" indent="-3175"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109220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500188"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908175"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316163"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7733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2305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6877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1449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175" marR="0" lvl="0" indent="-3175"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Specialized Annual Crops</a:t>
                      </a:r>
                    </a:p>
                    <a:p>
                      <a:pPr marL="3175" marR="0" lvl="0" indent="-3175"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(more </a:t>
                      </a:r>
                      <a:r>
                        <a:rPr kumimoji="0" lang="pt-PT" altLang="pt-PT" sz="1400" b="1" i="0" u="none" strike="noStrike" cap="none" normalizeH="0" baseline="0" noProof="0" dirty="0" err="1" smtClean="0">
                          <a:ln>
                            <a:noFill/>
                          </a:ln>
                          <a:solidFill>
                            <a:schemeClr val="tx1"/>
                          </a:solidFill>
                          <a:effectLst/>
                          <a:latin typeface="Arial" panose="020B0604020202020204" pitchFamily="34" charset="0"/>
                          <a:cs typeface="Times New Roman" panose="02020603050405020304" pitchFamily="18" charset="0"/>
                        </a:rPr>
                        <a:t>intensive</a:t>
                      </a:r>
                      <a:r>
                        <a:rPr kumimoji="0" lang="pt-PT"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a:t>
                      </a:r>
                      <a:endParaRPr kumimoji="0" lang="en-GB" altLang="pt-PT"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109220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500188"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908175"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316163"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7733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2305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6877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144963"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Specialized Cattle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low-intensity</a:t>
                      </a:r>
                      <a:endParaRPr kumimoji="0" lang="en-GB" altLang="pt-PT"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1177925"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585913"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9939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401888"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859088"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316288"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773488"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230688"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Specialized Sheep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low-intensity</a:t>
                      </a:r>
                      <a:endParaRPr kumimoji="0" lang="en-GB" altLang="pt-PT"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1008063"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41605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824038"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232025"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689225"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146425"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603625"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060825"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Specialized Olive groves (intensive)</a:t>
                      </a:r>
                      <a:endParaRPr kumimoji="0" lang="en-GB" altLang="pt-PT" sz="14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06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Cereals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0.28</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0.58</a:t>
                      </a:r>
                      <a:endParaRPr kumimoji="0" lang="en-GB" altLang="pt-PT" sz="1400" b="1" i="0" u="none" strike="noStrike" cap="none" normalizeH="0" baseline="0" noProof="0" dirty="0">
                        <a:ln>
                          <a:noFill/>
                        </a:ln>
                        <a:solidFill>
                          <a:schemeClr val="bg1"/>
                        </a:solidFill>
                        <a:effectLst/>
                        <a:latin typeface="Arial" panose="020B0604020202020204" pitchFamily="34" charset="0"/>
                        <a:cs typeface="Times New Roman" panose="02020603050405020304" pitchFamily="18"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0.14</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0.10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33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Fallow land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0.25</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0.10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0.06</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79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Pastures</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0.42</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0.77</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0.88</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75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Other annual crops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0.04</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0.31</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1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Permanent crops </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0.02</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0.03</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0.02</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1.00</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extLst>
                  <a:ext uri="{0D108BD9-81ED-4DB2-BD59-A6C34878D82A}">
                    <a16:rowId xmlns:a16="http://schemas.microsoft.com/office/drawing/2014/main" val="10005"/>
                  </a:ext>
                </a:extLst>
              </a:tr>
              <a:tr h="3127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Stocking rate (livestock intensity)</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0.15</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0.00</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0.46</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0.23</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90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 Bovines</a:t>
                      </a:r>
                      <a:endParaRPr kumimoji="0" lang="en-GB" altLang="pt-PT" sz="2800" b="1"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0.00</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0.85</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1" i="0" u="none" strike="noStrike" cap="none" normalizeH="0" baseline="0" noProof="0" dirty="0" smtClean="0">
                          <a:ln>
                            <a:noFill/>
                          </a:ln>
                          <a:solidFill>
                            <a:schemeClr val="bg1"/>
                          </a:solidFill>
                          <a:effectLst/>
                          <a:latin typeface="Arial" panose="020B0604020202020204" pitchFamily="34" charset="0"/>
                          <a:cs typeface="Times New Roman" panose="02020603050405020304" pitchFamily="18" charset="0"/>
                        </a:rPr>
                        <a:t>0.00</a:t>
                      </a:r>
                      <a:endParaRPr kumimoji="0" lang="en-GB" altLang="pt-PT" sz="14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87C2B"/>
                    </a:solidFill>
                  </a:tcPr>
                </a:tc>
                <a:tc>
                  <a:txBody>
                    <a:bodyPr/>
                    <a:lstStyle>
                      <a:lvl1pPr marL="342900" indent="-3429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742950" indent="-28575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altLang="pt-PT" sz="1400" b="0" i="0" u="none" strike="noStrike" cap="none" normalizeH="0" baseline="0" noProof="0" dirty="0" smtClean="0">
                          <a:ln>
                            <a:noFill/>
                          </a:ln>
                          <a:solidFill>
                            <a:schemeClr val="tx1"/>
                          </a:solidFill>
                          <a:effectLst/>
                          <a:latin typeface="Arial" panose="020B0604020202020204" pitchFamily="34" charset="0"/>
                          <a:cs typeface="Times New Roman" panose="02020603050405020304" pitchFamily="18" charset="0"/>
                        </a:rPr>
                        <a:t>0.00</a:t>
                      </a:r>
                      <a:endParaRPr kumimoji="0" lang="en-GB" altLang="pt-PT" sz="1400" b="0" i="0" u="none" strike="noStrike" cap="none" normalizeH="0" baseline="0" noProof="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22991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 change</a:t>
            </a:r>
          </a:p>
        </p:txBody>
      </p:sp>
      <p:pic>
        <p:nvPicPr>
          <p:cNvPr id="6" name="Imagem 6"/>
          <p:cNvPicPr/>
          <p:nvPr/>
        </p:nvPicPr>
        <p:blipFill rotWithShape="1">
          <a:blip r:embed="rId2" cstate="screen">
            <a:extLst>
              <a:ext uri="{28A0092B-C50C-407E-A947-70E740481C1C}">
                <a14:useLocalDpi xmlns:a14="http://schemas.microsoft.com/office/drawing/2010/main" val="0"/>
              </a:ext>
            </a:extLst>
          </a:blip>
          <a:srcRect/>
          <a:stretch/>
        </p:blipFill>
        <p:spPr bwMode="auto">
          <a:xfrm>
            <a:off x="147108" y="1918176"/>
            <a:ext cx="8834438" cy="46406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104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Mapping Farming system change</a:t>
            </a:r>
            <a:br>
              <a:rPr lang="en-GB" altLang="pt-PT" sz="3200" b="1" dirty="0" smtClean="0">
                <a:solidFill>
                  <a:srgbClr val="00B050"/>
                </a:solidFill>
              </a:rPr>
            </a:br>
            <a:endParaRPr lang="en-GB" altLang="pt-PT" sz="3200" b="1" dirty="0" smtClean="0">
              <a:solidFill>
                <a:srgbClr val="00B050"/>
              </a:solidFill>
            </a:endParaRPr>
          </a:p>
        </p:txBody>
      </p:sp>
      <p:sp>
        <p:nvSpPr>
          <p:cNvPr id="11" name="Marcador de Posição do Número do Diapositivo 5"/>
          <p:cNvSpPr>
            <a:spLocks noGrp="1"/>
          </p:cNvSpPr>
          <p:nvPr>
            <p:ph type="sldNum" sz="quarter" idx="12"/>
          </p:nvPr>
        </p:nvSpPr>
        <p:spPr>
          <a:xfrm>
            <a:off x="6590238" y="6023446"/>
            <a:ext cx="21336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14249E4-DB2A-4D5F-859A-CAA48B704C6E}" type="slidenum">
              <a:rPr lang="pt-PT" altLang="pt-PT" sz="1400" smtClean="0"/>
              <a:pPr>
                <a:spcBef>
                  <a:spcPct val="0"/>
                </a:spcBef>
                <a:buFontTx/>
                <a:buNone/>
              </a:pPr>
              <a:t>22</a:t>
            </a:fld>
            <a:endParaRPr lang="pt-PT" altLang="pt-PT" sz="1400"/>
          </a:p>
        </p:txBody>
      </p:sp>
      <p:pic>
        <p:nvPicPr>
          <p:cNvPr id="12"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663" y="1489546"/>
            <a:ext cx="41465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326" y="1484784"/>
            <a:ext cx="4008437"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4"/>
          <p:cNvSpPr txBox="1">
            <a:spLocks noChangeArrowheads="1"/>
          </p:cNvSpPr>
          <p:nvPr/>
        </p:nvSpPr>
        <p:spPr bwMode="auto">
          <a:xfrm>
            <a:off x="429150" y="1484784"/>
            <a:ext cx="126252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t-PT" altLang="pt-PT" sz="2000" b="1" dirty="0" smtClean="0">
                <a:solidFill>
                  <a:srgbClr val="387C2B"/>
                </a:solidFill>
              </a:rPr>
              <a:t>BEFORE</a:t>
            </a:r>
            <a:r>
              <a:rPr lang="pt-PT" altLang="pt-PT" sz="1600" b="1" dirty="0" smtClean="0"/>
              <a:t> CAP </a:t>
            </a:r>
            <a:r>
              <a:rPr lang="pt-PT" altLang="pt-PT" sz="1600" b="1" dirty="0" err="1" smtClean="0"/>
              <a:t>reform</a:t>
            </a:r>
            <a:endParaRPr lang="pt-PT" altLang="pt-PT" sz="1600" b="1" dirty="0"/>
          </a:p>
          <a:p>
            <a:pPr eaLnBrk="1" hangingPunct="1">
              <a:spcBef>
                <a:spcPct val="50000"/>
              </a:spcBef>
              <a:buFontTx/>
              <a:buNone/>
            </a:pPr>
            <a:r>
              <a:rPr lang="pt-PT" altLang="pt-PT" sz="1200" b="1" dirty="0"/>
              <a:t>(2000-2002)</a:t>
            </a:r>
          </a:p>
        </p:txBody>
      </p:sp>
      <p:sp>
        <p:nvSpPr>
          <p:cNvPr id="15" name="Text Box 15"/>
          <p:cNvSpPr txBox="1">
            <a:spLocks noChangeArrowheads="1"/>
          </p:cNvSpPr>
          <p:nvPr/>
        </p:nvSpPr>
        <p:spPr bwMode="auto">
          <a:xfrm>
            <a:off x="7637988" y="1562571"/>
            <a:ext cx="115252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t-PT" altLang="pt-PT" sz="2000" b="1" dirty="0" smtClean="0">
                <a:solidFill>
                  <a:srgbClr val="387C2B"/>
                </a:solidFill>
              </a:rPr>
              <a:t>AFTER</a:t>
            </a:r>
            <a:r>
              <a:rPr lang="pt-PT" altLang="pt-PT" sz="1600" b="1" dirty="0" smtClean="0"/>
              <a:t> CAP </a:t>
            </a:r>
            <a:r>
              <a:rPr lang="pt-PT" altLang="pt-PT" sz="1600" b="1" dirty="0" err="1" smtClean="0"/>
              <a:t>reform</a:t>
            </a:r>
            <a:endParaRPr lang="pt-PT" altLang="pt-PT" sz="1600" b="1" dirty="0"/>
          </a:p>
          <a:p>
            <a:pPr eaLnBrk="1" hangingPunct="1">
              <a:spcBef>
                <a:spcPct val="50000"/>
              </a:spcBef>
              <a:buFontTx/>
              <a:buNone/>
            </a:pPr>
            <a:r>
              <a:rPr lang="pt-PT" altLang="pt-PT" sz="1200" b="1" dirty="0"/>
              <a:t>(2008-2010)</a:t>
            </a:r>
          </a:p>
        </p:txBody>
      </p:sp>
      <p:pic>
        <p:nvPicPr>
          <p:cNvPr id="16"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2888" y="1830859"/>
            <a:ext cx="1704975" cy="90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778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 change</a:t>
            </a:r>
            <a:br>
              <a:rPr lang="en-GB" altLang="pt-PT" sz="3200" b="1" dirty="0" smtClean="0">
                <a:solidFill>
                  <a:srgbClr val="00B050"/>
                </a:solidFill>
              </a:rPr>
            </a:br>
            <a:r>
              <a:rPr lang="en-GB" altLang="pt-PT" sz="3200" b="1" dirty="0" smtClean="0">
                <a:solidFill>
                  <a:srgbClr val="00B050"/>
                </a:solidFill>
              </a:rPr>
              <a:t>(Transition matrix)</a:t>
            </a:r>
          </a:p>
        </p:txBody>
      </p:sp>
      <p:pic>
        <p:nvPicPr>
          <p:cNvPr id="5" name="Picture 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60848"/>
            <a:ext cx="7954963"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102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22114"/>
          </a:xfrm>
        </p:spPr>
        <p:txBody>
          <a:bodyPr/>
          <a:lstStyle/>
          <a:p>
            <a:r>
              <a:rPr lang="en-GB" altLang="pt-PT" sz="3200" b="1" dirty="0" smtClean="0">
                <a:solidFill>
                  <a:srgbClr val="00B050"/>
                </a:solidFill>
              </a:rPr>
              <a:t>Farming system change</a:t>
            </a:r>
            <a:br>
              <a:rPr lang="en-GB" altLang="pt-PT" sz="3200" b="1" dirty="0" smtClean="0">
                <a:solidFill>
                  <a:srgbClr val="00B050"/>
                </a:solidFill>
              </a:rPr>
            </a:br>
            <a:r>
              <a:rPr lang="en-GB" altLang="pt-PT" sz="3200" b="1" dirty="0" smtClean="0">
                <a:solidFill>
                  <a:srgbClr val="00B050"/>
                </a:solidFill>
              </a:rPr>
              <a:t>- the drivers</a:t>
            </a:r>
          </a:p>
        </p:txBody>
      </p:sp>
      <p:graphicFrame>
        <p:nvGraphicFramePr>
          <p:cNvPr id="4" name="Group 78"/>
          <p:cNvGraphicFramePr>
            <a:graphicFrameLocks noGrp="1"/>
          </p:cNvGraphicFramePr>
          <p:nvPr>
            <p:ph idx="1"/>
            <p:extLst>
              <p:ext uri="{D42A27DB-BD31-4B8C-83A1-F6EECF244321}">
                <p14:modId xmlns:p14="http://schemas.microsoft.com/office/powerpoint/2010/main" val="3509287684"/>
              </p:ext>
            </p:extLst>
          </p:nvPr>
        </p:nvGraphicFramePr>
        <p:xfrm>
          <a:off x="487363" y="2295525"/>
          <a:ext cx="8251825" cy="2967039"/>
        </p:xfrm>
        <a:graphic>
          <a:graphicData uri="http://schemas.openxmlformats.org/drawingml/2006/table">
            <a:tbl>
              <a:tblPr/>
              <a:tblGrid>
                <a:gridCol w="1722437">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46188">
                  <a:extLst>
                    <a:ext uri="{9D8B030D-6E8A-4147-A177-3AD203B41FA5}">
                      <a16:colId xmlns:a16="http://schemas.microsoft.com/office/drawing/2014/main" val="20002"/>
                    </a:ext>
                  </a:extLst>
                </a:gridCol>
                <a:gridCol w="1128712">
                  <a:extLst>
                    <a:ext uri="{9D8B030D-6E8A-4147-A177-3AD203B41FA5}">
                      <a16:colId xmlns:a16="http://schemas.microsoft.com/office/drawing/2014/main" val="20003"/>
                    </a:ext>
                  </a:extLst>
                </a:gridCol>
                <a:gridCol w="1293813">
                  <a:extLst>
                    <a:ext uri="{9D8B030D-6E8A-4147-A177-3AD203B41FA5}">
                      <a16:colId xmlns:a16="http://schemas.microsoft.com/office/drawing/2014/main" val="20004"/>
                    </a:ext>
                  </a:extLst>
                </a:gridCol>
                <a:gridCol w="1435100">
                  <a:extLst>
                    <a:ext uri="{9D8B030D-6E8A-4147-A177-3AD203B41FA5}">
                      <a16:colId xmlns:a16="http://schemas.microsoft.com/office/drawing/2014/main" val="20005"/>
                    </a:ext>
                  </a:extLst>
                </a:gridCol>
              </a:tblGrid>
              <a:tr h="7445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PT" altLang="pt-PT"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087438" indent="-285750">
                        <a:spcBef>
                          <a:spcPct val="20000"/>
                        </a:spcBef>
                        <a:defRPr sz="2400">
                          <a:solidFill>
                            <a:schemeClr val="tx1"/>
                          </a:solidFill>
                          <a:latin typeface="Arial" panose="020B0604020202020204" pitchFamily="34" charset="0"/>
                          <a:cs typeface="Arial" panose="020B0604020202020204" pitchFamily="34" charset="0"/>
                        </a:defRPr>
                      </a:lvl2pPr>
                      <a:lvl3pPr marL="1495425" indent="-228600">
                        <a:spcBef>
                          <a:spcPct val="20000"/>
                        </a:spcBef>
                        <a:defRPr sz="2000">
                          <a:solidFill>
                            <a:schemeClr val="tx1"/>
                          </a:solidFill>
                          <a:latin typeface="Arial" panose="020B0604020202020204" pitchFamily="34" charset="0"/>
                          <a:cs typeface="Arial" panose="020B0604020202020204" pitchFamily="34" charset="0"/>
                        </a:defRPr>
                      </a:lvl3pPr>
                      <a:lvl4pPr marL="1903413" indent="-228600">
                        <a:spcBef>
                          <a:spcPct val="20000"/>
                        </a:spcBef>
                        <a:defRPr>
                          <a:solidFill>
                            <a:schemeClr val="tx1"/>
                          </a:solidFill>
                          <a:latin typeface="Arial" panose="020B0604020202020204" pitchFamily="34" charset="0"/>
                          <a:cs typeface="Arial" panose="020B0604020202020204" pitchFamily="34" charset="0"/>
                        </a:defRPr>
                      </a:lvl4pPr>
                      <a:lvl5pPr marL="2311400" indent="-228600">
                        <a:spcBef>
                          <a:spcPct val="20000"/>
                        </a:spcBef>
                        <a:defRPr>
                          <a:solidFill>
                            <a:schemeClr val="tx1"/>
                          </a:solidFill>
                          <a:latin typeface="Arial" panose="020B0604020202020204" pitchFamily="34" charset="0"/>
                          <a:cs typeface="Arial" panose="020B0604020202020204" pitchFamily="34" charset="0"/>
                        </a:defRPr>
                      </a:lvl5pPr>
                      <a:lvl6pPr marL="2768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225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683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140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Tradicional</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011238" indent="-285750">
                        <a:spcBef>
                          <a:spcPct val="20000"/>
                        </a:spcBef>
                        <a:defRPr sz="2400">
                          <a:solidFill>
                            <a:schemeClr val="tx1"/>
                          </a:solidFill>
                          <a:latin typeface="Arial" panose="020B0604020202020204" pitchFamily="34" charset="0"/>
                          <a:cs typeface="Arial" panose="020B0604020202020204" pitchFamily="34" charset="0"/>
                        </a:defRPr>
                      </a:lvl2pPr>
                      <a:lvl3pPr marL="1419225" indent="-228600">
                        <a:spcBef>
                          <a:spcPct val="20000"/>
                        </a:spcBef>
                        <a:defRPr sz="2000">
                          <a:solidFill>
                            <a:schemeClr val="tx1"/>
                          </a:solidFill>
                          <a:latin typeface="Arial" panose="020B0604020202020204" pitchFamily="34" charset="0"/>
                          <a:cs typeface="Arial" panose="020B0604020202020204" pitchFamily="34" charset="0"/>
                        </a:defRPr>
                      </a:lvl3pPr>
                      <a:lvl4pPr marL="1827213" indent="-228600">
                        <a:spcBef>
                          <a:spcPct val="20000"/>
                        </a:spcBef>
                        <a:defRPr>
                          <a:solidFill>
                            <a:schemeClr val="tx1"/>
                          </a:solidFill>
                          <a:latin typeface="Arial" panose="020B0604020202020204" pitchFamily="34" charset="0"/>
                          <a:cs typeface="Arial" panose="020B0604020202020204" pitchFamily="34" charset="0"/>
                        </a:defRPr>
                      </a:lvl4pPr>
                      <a:lvl5pPr marL="2235200" indent="-228600">
                        <a:spcBef>
                          <a:spcPct val="20000"/>
                        </a:spcBef>
                        <a:defRPr>
                          <a:solidFill>
                            <a:schemeClr val="tx1"/>
                          </a:solidFill>
                          <a:latin typeface="Arial" panose="020B0604020202020204" pitchFamily="34" charset="0"/>
                          <a:cs typeface="Arial" panose="020B0604020202020204" pitchFamily="34" charset="0"/>
                        </a:defRPr>
                      </a:lvl5pPr>
                      <a:lvl6pPr marL="26924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149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606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64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Annual</a:t>
                      </a:r>
                      <a:r>
                        <a:rPr kumimoji="0" lang="pt-PT" altLang="pt-PT" sz="14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 </a:t>
                      </a: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crops</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909638" indent="-285750">
                        <a:spcBef>
                          <a:spcPct val="20000"/>
                        </a:spcBef>
                        <a:defRPr sz="2400">
                          <a:solidFill>
                            <a:schemeClr val="tx1"/>
                          </a:solidFill>
                          <a:latin typeface="Arial" panose="020B0604020202020204" pitchFamily="34" charset="0"/>
                          <a:cs typeface="Arial" panose="020B0604020202020204" pitchFamily="34" charset="0"/>
                        </a:defRPr>
                      </a:lvl2pPr>
                      <a:lvl3pPr marL="1317625" indent="-228600">
                        <a:spcBef>
                          <a:spcPct val="20000"/>
                        </a:spcBef>
                        <a:defRPr sz="2000">
                          <a:solidFill>
                            <a:schemeClr val="tx1"/>
                          </a:solidFill>
                          <a:latin typeface="Arial" panose="020B0604020202020204" pitchFamily="34" charset="0"/>
                          <a:cs typeface="Arial" panose="020B0604020202020204" pitchFamily="34" charset="0"/>
                        </a:defRPr>
                      </a:lvl3pPr>
                      <a:lvl4pPr marL="1725613" indent="-228600">
                        <a:spcBef>
                          <a:spcPct val="20000"/>
                        </a:spcBef>
                        <a:defRPr>
                          <a:solidFill>
                            <a:schemeClr val="tx1"/>
                          </a:solidFill>
                          <a:latin typeface="Arial" panose="020B0604020202020204" pitchFamily="34" charset="0"/>
                          <a:cs typeface="Arial" panose="020B0604020202020204" pitchFamily="34" charset="0"/>
                        </a:defRPr>
                      </a:lvl4pPr>
                      <a:lvl5pPr marL="2133600" indent="-228600">
                        <a:spcBef>
                          <a:spcPct val="20000"/>
                        </a:spcBef>
                        <a:defRPr>
                          <a:solidFill>
                            <a:schemeClr val="tx1"/>
                          </a:solidFill>
                          <a:latin typeface="Arial" panose="020B0604020202020204" pitchFamily="34" charset="0"/>
                          <a:cs typeface="Arial" panose="020B0604020202020204" pitchFamily="34" charset="0"/>
                        </a:defRPr>
                      </a:lvl5pPr>
                      <a:lvl6pPr marL="2590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48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05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624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Cattle</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922338" indent="-285750">
                        <a:spcBef>
                          <a:spcPct val="20000"/>
                        </a:spcBef>
                        <a:defRPr sz="2400">
                          <a:solidFill>
                            <a:schemeClr val="tx1"/>
                          </a:solidFill>
                          <a:latin typeface="Arial" panose="020B0604020202020204" pitchFamily="34" charset="0"/>
                          <a:cs typeface="Arial" panose="020B0604020202020204" pitchFamily="34" charset="0"/>
                        </a:defRPr>
                      </a:lvl2pPr>
                      <a:lvl3pPr marL="1330325" indent="-228600">
                        <a:spcBef>
                          <a:spcPct val="20000"/>
                        </a:spcBef>
                        <a:defRPr sz="2000">
                          <a:solidFill>
                            <a:schemeClr val="tx1"/>
                          </a:solidFill>
                          <a:latin typeface="Arial" panose="020B0604020202020204" pitchFamily="34" charset="0"/>
                          <a:cs typeface="Arial" panose="020B0604020202020204" pitchFamily="34" charset="0"/>
                        </a:defRPr>
                      </a:lvl3pPr>
                      <a:lvl4pPr marL="1738313" indent="-228600">
                        <a:spcBef>
                          <a:spcPct val="20000"/>
                        </a:spcBef>
                        <a:defRPr>
                          <a:solidFill>
                            <a:schemeClr val="tx1"/>
                          </a:solidFill>
                          <a:latin typeface="Arial" panose="020B0604020202020204" pitchFamily="34" charset="0"/>
                          <a:cs typeface="Arial" panose="020B0604020202020204" pitchFamily="34" charset="0"/>
                        </a:defRPr>
                      </a:lvl4pPr>
                      <a:lvl5pPr marL="2146300" indent="-228600">
                        <a:spcBef>
                          <a:spcPct val="20000"/>
                        </a:spcBef>
                        <a:defRPr>
                          <a:solidFill>
                            <a:schemeClr val="tx1"/>
                          </a:solidFill>
                          <a:latin typeface="Arial" panose="020B0604020202020204" pitchFamily="34" charset="0"/>
                          <a:cs typeface="Arial" panose="020B0604020202020204" pitchFamily="34" charset="0"/>
                        </a:defRPr>
                      </a:lvl5pPr>
                      <a:lvl6pPr marL="26035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607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179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9751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sheep</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011238" indent="-285750">
                        <a:spcBef>
                          <a:spcPct val="20000"/>
                        </a:spcBef>
                        <a:defRPr sz="2400">
                          <a:solidFill>
                            <a:schemeClr val="tx1"/>
                          </a:solidFill>
                          <a:latin typeface="Arial" panose="020B0604020202020204" pitchFamily="34" charset="0"/>
                          <a:cs typeface="Arial" panose="020B0604020202020204" pitchFamily="34" charset="0"/>
                        </a:defRPr>
                      </a:lvl2pPr>
                      <a:lvl3pPr marL="1419225" indent="-228600">
                        <a:spcBef>
                          <a:spcPct val="20000"/>
                        </a:spcBef>
                        <a:defRPr sz="2000">
                          <a:solidFill>
                            <a:schemeClr val="tx1"/>
                          </a:solidFill>
                          <a:latin typeface="Arial" panose="020B0604020202020204" pitchFamily="34" charset="0"/>
                          <a:cs typeface="Arial" panose="020B0604020202020204" pitchFamily="34" charset="0"/>
                        </a:defRPr>
                      </a:lvl3pPr>
                      <a:lvl4pPr marL="1827213" indent="-228600">
                        <a:spcBef>
                          <a:spcPct val="20000"/>
                        </a:spcBef>
                        <a:defRPr>
                          <a:solidFill>
                            <a:schemeClr val="tx1"/>
                          </a:solidFill>
                          <a:latin typeface="Arial" panose="020B0604020202020204" pitchFamily="34" charset="0"/>
                          <a:cs typeface="Arial" panose="020B0604020202020204" pitchFamily="34" charset="0"/>
                        </a:defRPr>
                      </a:lvl4pPr>
                      <a:lvl5pPr marL="2235200" indent="-228600">
                        <a:spcBef>
                          <a:spcPct val="20000"/>
                        </a:spcBef>
                        <a:defRPr>
                          <a:solidFill>
                            <a:schemeClr val="tx1"/>
                          </a:solidFill>
                          <a:latin typeface="Arial" panose="020B0604020202020204" pitchFamily="34" charset="0"/>
                          <a:cs typeface="Arial" panose="020B0604020202020204" pitchFamily="34" charset="0"/>
                        </a:defRPr>
                      </a:lvl5pPr>
                      <a:lvl6pPr marL="26924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149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606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64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Olive </a:t>
                      </a: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groves</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37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455738" indent="-285750">
                        <a:spcBef>
                          <a:spcPct val="20000"/>
                        </a:spcBef>
                        <a:defRPr sz="2400">
                          <a:solidFill>
                            <a:schemeClr val="tx1"/>
                          </a:solidFill>
                          <a:latin typeface="Arial" panose="020B0604020202020204" pitchFamily="34" charset="0"/>
                          <a:cs typeface="Arial" panose="020B0604020202020204" pitchFamily="34" charset="0"/>
                        </a:defRPr>
                      </a:lvl2pPr>
                      <a:lvl3pPr marL="1863725" indent="-228600">
                        <a:spcBef>
                          <a:spcPct val="20000"/>
                        </a:spcBef>
                        <a:defRPr sz="2000">
                          <a:solidFill>
                            <a:schemeClr val="tx1"/>
                          </a:solidFill>
                          <a:latin typeface="Arial" panose="020B0604020202020204" pitchFamily="34" charset="0"/>
                          <a:cs typeface="Arial" panose="020B0604020202020204" pitchFamily="34" charset="0"/>
                        </a:defRPr>
                      </a:lvl3pPr>
                      <a:lvl4pPr marL="2271713" indent="-228600">
                        <a:spcBef>
                          <a:spcPct val="20000"/>
                        </a:spcBef>
                        <a:defRPr>
                          <a:solidFill>
                            <a:schemeClr val="tx1"/>
                          </a:solidFill>
                          <a:latin typeface="Arial" panose="020B0604020202020204" pitchFamily="34" charset="0"/>
                          <a:cs typeface="Arial" panose="020B0604020202020204" pitchFamily="34" charset="0"/>
                        </a:defRPr>
                      </a:lvl4pPr>
                      <a:lvl5pPr marL="2679700" indent="-228600">
                        <a:spcBef>
                          <a:spcPct val="20000"/>
                        </a:spcBef>
                        <a:defRPr>
                          <a:solidFill>
                            <a:schemeClr val="tx1"/>
                          </a:solidFill>
                          <a:latin typeface="Arial" panose="020B0604020202020204" pitchFamily="34" charset="0"/>
                          <a:cs typeface="Arial" panose="020B0604020202020204" pitchFamily="34" charset="0"/>
                        </a:defRPr>
                      </a:lvl5pPr>
                      <a:lvl6pPr marL="31369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5941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40513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5085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Traditional</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pt-PT" altLang="pt-PT"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5D5D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277938" indent="-285750">
                        <a:spcBef>
                          <a:spcPct val="20000"/>
                        </a:spcBef>
                        <a:defRPr sz="2400">
                          <a:solidFill>
                            <a:schemeClr val="tx1"/>
                          </a:solidFill>
                          <a:latin typeface="Arial" panose="020B0604020202020204" pitchFamily="34" charset="0"/>
                          <a:cs typeface="Arial" panose="020B0604020202020204" pitchFamily="34" charset="0"/>
                        </a:defRPr>
                      </a:lvl2pPr>
                      <a:lvl3pPr marL="1685925" indent="-228600">
                        <a:spcBef>
                          <a:spcPct val="20000"/>
                        </a:spcBef>
                        <a:defRPr sz="2000">
                          <a:solidFill>
                            <a:schemeClr val="tx1"/>
                          </a:solidFill>
                          <a:latin typeface="Arial" panose="020B0604020202020204" pitchFamily="34" charset="0"/>
                          <a:cs typeface="Arial" panose="020B0604020202020204" pitchFamily="34" charset="0"/>
                        </a:defRPr>
                      </a:lvl3pPr>
                      <a:lvl4pPr marL="2093913" indent="-228600">
                        <a:spcBef>
                          <a:spcPct val="20000"/>
                        </a:spcBef>
                        <a:defRPr>
                          <a:solidFill>
                            <a:schemeClr val="tx1"/>
                          </a:solidFill>
                          <a:latin typeface="Arial" panose="020B0604020202020204" pitchFamily="34" charset="0"/>
                          <a:cs typeface="Arial" panose="020B0604020202020204" pitchFamily="34" charset="0"/>
                        </a:defRPr>
                      </a:lvl4pPr>
                      <a:lvl5pPr marL="2501900" indent="-228600">
                        <a:spcBef>
                          <a:spcPct val="20000"/>
                        </a:spcBef>
                        <a:defRPr>
                          <a:solidFill>
                            <a:schemeClr val="tx1"/>
                          </a:solidFill>
                          <a:latin typeface="Arial" panose="020B0604020202020204" pitchFamily="34" charset="0"/>
                          <a:cs typeface="Arial" panose="020B0604020202020204" pitchFamily="34" charset="0"/>
                        </a:defRPr>
                      </a:lvl5pPr>
                      <a:lvl6pPr marL="29591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4163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8735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3307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387C2B"/>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quality</a:t>
                      </a:r>
                      <a:r>
                        <a:rPr kumimoji="0" lang="pt-PT" altLang="pt-PT" sz="1400" b="1" i="0" u="none" strike="noStrike" cap="none" normalizeH="0" baseline="0" dirty="0" smtClean="0">
                          <a:ln>
                            <a:noFill/>
                          </a:ln>
                          <a:solidFill>
                            <a:srgbClr val="387C2B"/>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a:ln>
                            <a:noFill/>
                          </a:ln>
                          <a:solidFill>
                            <a:srgbClr val="387C2B"/>
                          </a:solidFill>
                          <a:effectLst/>
                          <a:latin typeface="Arial" panose="020B0604020202020204" pitchFamily="34" charset="0"/>
                          <a:cs typeface="Arial" panose="020B0604020202020204" pitchFamily="34" charset="0"/>
                        </a:rPr>
                        <a:t>Montado</a:t>
                      </a: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Size</a:t>
                      </a:r>
                      <a:endParaRPr kumimoji="0" lang="pt-PT" altLang="pt-PT" sz="1400" b="1" i="0" u="none" strike="noStrike" cap="none" normalizeH="0" baseline="0" dirty="0">
                        <a:ln>
                          <a:noFill/>
                        </a:ln>
                        <a:solidFill>
                          <a:srgbClr val="387C2B"/>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011238" indent="-285750">
                        <a:spcBef>
                          <a:spcPct val="20000"/>
                        </a:spcBef>
                        <a:defRPr sz="2400">
                          <a:solidFill>
                            <a:schemeClr val="tx1"/>
                          </a:solidFill>
                          <a:latin typeface="Arial" panose="020B0604020202020204" pitchFamily="34" charset="0"/>
                          <a:cs typeface="Arial" panose="020B0604020202020204" pitchFamily="34" charset="0"/>
                        </a:defRPr>
                      </a:lvl2pPr>
                      <a:lvl3pPr marL="1419225" indent="-228600">
                        <a:spcBef>
                          <a:spcPct val="20000"/>
                        </a:spcBef>
                        <a:defRPr sz="2000">
                          <a:solidFill>
                            <a:schemeClr val="tx1"/>
                          </a:solidFill>
                          <a:latin typeface="Arial" panose="020B0604020202020204" pitchFamily="34" charset="0"/>
                          <a:cs typeface="Arial" panose="020B0604020202020204" pitchFamily="34" charset="0"/>
                        </a:defRPr>
                      </a:lvl3pPr>
                      <a:lvl4pPr marL="1827213" indent="-228600">
                        <a:spcBef>
                          <a:spcPct val="20000"/>
                        </a:spcBef>
                        <a:defRPr>
                          <a:solidFill>
                            <a:schemeClr val="tx1"/>
                          </a:solidFill>
                          <a:latin typeface="Arial" panose="020B0604020202020204" pitchFamily="34" charset="0"/>
                          <a:cs typeface="Arial" panose="020B0604020202020204" pitchFamily="34" charset="0"/>
                        </a:defRPr>
                      </a:lvl4pPr>
                      <a:lvl5pPr marL="2235200" indent="-228600">
                        <a:spcBef>
                          <a:spcPct val="20000"/>
                        </a:spcBef>
                        <a:defRPr>
                          <a:solidFill>
                            <a:schemeClr val="tx1"/>
                          </a:solidFill>
                          <a:latin typeface="Arial" panose="020B0604020202020204" pitchFamily="34" charset="0"/>
                          <a:cs typeface="Arial" panose="020B0604020202020204" pitchFamily="34" charset="0"/>
                        </a:defRPr>
                      </a:lvl5pPr>
                      <a:lvl6pPr marL="26924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149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606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64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quality</a:t>
                      </a:r>
                      <a:r>
                        <a:rPr kumimoji="0" lang="pt-PT" altLang="pt-PT"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Size</a:t>
                      </a:r>
                      <a:endParaRPr kumimoji="0" lang="pt-PT" altLang="pt-PT"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087438" indent="-285750">
                        <a:spcBef>
                          <a:spcPct val="20000"/>
                        </a:spcBef>
                        <a:defRPr sz="2400">
                          <a:solidFill>
                            <a:schemeClr val="tx1"/>
                          </a:solidFill>
                          <a:latin typeface="Arial" panose="020B0604020202020204" pitchFamily="34" charset="0"/>
                          <a:cs typeface="Arial" panose="020B0604020202020204" pitchFamily="34" charset="0"/>
                        </a:defRPr>
                      </a:lvl2pPr>
                      <a:lvl3pPr marL="1495425" indent="-228600">
                        <a:spcBef>
                          <a:spcPct val="20000"/>
                        </a:spcBef>
                        <a:defRPr sz="2000">
                          <a:solidFill>
                            <a:schemeClr val="tx1"/>
                          </a:solidFill>
                          <a:latin typeface="Arial" panose="020B0604020202020204" pitchFamily="34" charset="0"/>
                          <a:cs typeface="Arial" panose="020B0604020202020204" pitchFamily="34" charset="0"/>
                        </a:defRPr>
                      </a:lvl3pPr>
                      <a:lvl4pPr marL="1903413" indent="-228600">
                        <a:spcBef>
                          <a:spcPct val="20000"/>
                        </a:spcBef>
                        <a:defRPr>
                          <a:solidFill>
                            <a:schemeClr val="tx1"/>
                          </a:solidFill>
                          <a:latin typeface="Arial" panose="020B0604020202020204" pitchFamily="34" charset="0"/>
                          <a:cs typeface="Arial" panose="020B0604020202020204" pitchFamily="34" charset="0"/>
                        </a:defRPr>
                      </a:lvl4pPr>
                      <a:lvl5pPr marL="2311400" indent="-228600">
                        <a:spcBef>
                          <a:spcPct val="20000"/>
                        </a:spcBef>
                        <a:defRPr>
                          <a:solidFill>
                            <a:schemeClr val="tx1"/>
                          </a:solidFill>
                          <a:latin typeface="Arial" panose="020B0604020202020204" pitchFamily="34" charset="0"/>
                          <a:cs typeface="Arial" panose="020B0604020202020204" pitchFamily="34" charset="0"/>
                        </a:defRPr>
                      </a:lvl5pPr>
                      <a:lvl6pPr marL="2768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225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683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140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Annual</a:t>
                      </a:r>
                      <a:r>
                        <a:rPr kumimoji="0" lang="pt-PT" altLang="pt-PT" sz="14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 </a:t>
                      </a: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crops</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a:ln>
                            <a:noFill/>
                          </a:ln>
                          <a:solidFill>
                            <a:srgbClr val="387C2B"/>
                          </a:solidFill>
                          <a:effectLst/>
                          <a:latin typeface="Arial" panose="020B0604020202020204" pitchFamily="34" charset="0"/>
                          <a:cs typeface="Arial" panose="020B0604020202020204" pitchFamily="34" charset="0"/>
                        </a:rPr>
                        <a:t>Montado</a:t>
                      </a: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387C2B"/>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quality</a:t>
                      </a:r>
                      <a:endParaRPr kumimoji="0" lang="pt-PT" altLang="pt-PT" sz="1400" b="1" i="0" u="none" strike="noStrike" cap="none" normalizeH="0" baseline="0" dirty="0">
                        <a:ln>
                          <a:noFill/>
                        </a:ln>
                        <a:solidFill>
                          <a:srgbClr val="387C2B"/>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5D5D5"/>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quality</a:t>
                      </a:r>
                      <a:endParaRPr kumimoji="0" lang="pt-PT" altLang="pt-PT"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quality</a:t>
                      </a:r>
                      <a:endParaRPr kumimoji="0" lang="pt-PT" altLang="pt-PT"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387C2B"/>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387C2B"/>
                          </a:solidFill>
                          <a:effectLst/>
                          <a:latin typeface="Arial" panose="020B0604020202020204" pitchFamily="34" charset="0"/>
                          <a:cs typeface="Arial" panose="020B0604020202020204" pitchFamily="34" charset="0"/>
                        </a:rPr>
                        <a:t>quality</a:t>
                      </a:r>
                      <a:endParaRPr kumimoji="0" lang="pt-PT" altLang="pt-PT" sz="1400" b="1" i="0" u="none" strike="noStrike" cap="none" normalizeH="0" baseline="0" dirty="0">
                        <a:ln>
                          <a:noFill/>
                        </a:ln>
                        <a:solidFill>
                          <a:srgbClr val="387C2B"/>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21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1087438" indent="-285750">
                        <a:spcBef>
                          <a:spcPct val="20000"/>
                        </a:spcBef>
                        <a:defRPr sz="2400">
                          <a:solidFill>
                            <a:schemeClr val="tx1"/>
                          </a:solidFill>
                          <a:latin typeface="Arial" panose="020B0604020202020204" pitchFamily="34" charset="0"/>
                          <a:cs typeface="Arial" panose="020B0604020202020204" pitchFamily="34" charset="0"/>
                        </a:defRPr>
                      </a:lvl2pPr>
                      <a:lvl3pPr marL="1495425" indent="-228600">
                        <a:spcBef>
                          <a:spcPct val="20000"/>
                        </a:spcBef>
                        <a:defRPr sz="2000">
                          <a:solidFill>
                            <a:schemeClr val="tx1"/>
                          </a:solidFill>
                          <a:latin typeface="Arial" panose="020B0604020202020204" pitchFamily="34" charset="0"/>
                          <a:cs typeface="Arial" panose="020B0604020202020204" pitchFamily="34" charset="0"/>
                        </a:defRPr>
                      </a:lvl3pPr>
                      <a:lvl4pPr marL="1903413" indent="-228600">
                        <a:spcBef>
                          <a:spcPct val="20000"/>
                        </a:spcBef>
                        <a:defRPr>
                          <a:solidFill>
                            <a:schemeClr val="tx1"/>
                          </a:solidFill>
                          <a:latin typeface="Arial" panose="020B0604020202020204" pitchFamily="34" charset="0"/>
                          <a:cs typeface="Arial" panose="020B0604020202020204" pitchFamily="34" charset="0"/>
                        </a:defRPr>
                      </a:lvl4pPr>
                      <a:lvl5pPr marL="2311400" indent="-228600">
                        <a:spcBef>
                          <a:spcPct val="20000"/>
                        </a:spcBef>
                        <a:defRPr>
                          <a:solidFill>
                            <a:schemeClr val="tx1"/>
                          </a:solidFill>
                          <a:latin typeface="Arial" panose="020B0604020202020204" pitchFamily="34" charset="0"/>
                          <a:cs typeface="Arial" panose="020B0604020202020204" pitchFamily="34" charset="0"/>
                        </a:defRPr>
                      </a:lvl5pPr>
                      <a:lvl6pPr marL="2768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225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683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140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Cattle</a:t>
                      </a:r>
                      <a:endParaRPr kumimoji="0" lang="pt-PT" altLang="pt-PT"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pt-PT" altLang="pt-PT"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5D5D5"/>
                    </a:solid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a:ln>
                            <a:noFill/>
                          </a:ln>
                          <a:solidFill>
                            <a:srgbClr val="387C2B"/>
                          </a:solidFill>
                          <a:effectLst/>
                          <a:latin typeface="Arial" panose="020B0604020202020204" pitchFamily="34" charset="0"/>
                          <a:cs typeface="Arial" panose="020B0604020202020204" pitchFamily="34" charset="0"/>
                        </a:rPr>
                        <a:t>ZPE</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Size</a:t>
                      </a:r>
                      <a:endParaRPr kumimoji="0" lang="pt-PT" altLang="pt-PT"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Soil</a:t>
                      </a:r>
                      <a:r>
                        <a:rPr kumimoji="0" lang="pt-PT" altLang="pt-PT" sz="14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r>
                        <a:rPr kumimoji="0" lang="pt-PT" altLang="pt-PT" sz="1400" b="1" i="0" u="none" strike="noStrike" cap="none" normalizeH="0" baseline="0" dirty="0" err="1" smtClean="0">
                          <a:ln>
                            <a:noFill/>
                          </a:ln>
                          <a:solidFill>
                            <a:srgbClr val="FF0000"/>
                          </a:solidFill>
                          <a:effectLst/>
                          <a:latin typeface="Arial" panose="020B0604020202020204" pitchFamily="34" charset="0"/>
                          <a:cs typeface="Arial" panose="020B0604020202020204" pitchFamily="34" charset="0"/>
                        </a:rPr>
                        <a:t>quality</a:t>
                      </a:r>
                      <a:endParaRPr kumimoji="0" lang="pt-PT" altLang="pt-PT" sz="1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PT" altLang="pt-PT"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txBody>
                  <a:tcPr marL="72000" marR="72000" marT="36000" marB="360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5572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 change</a:t>
            </a:r>
            <a:br>
              <a:rPr lang="en-GB" altLang="pt-PT" sz="3200" b="1" dirty="0" smtClean="0">
                <a:solidFill>
                  <a:srgbClr val="00B050"/>
                </a:solidFill>
              </a:rPr>
            </a:br>
            <a:r>
              <a:rPr lang="en-GB" altLang="pt-PT" sz="3200" b="1" dirty="0" smtClean="0">
                <a:solidFill>
                  <a:srgbClr val="00B050"/>
                </a:solidFill>
              </a:rPr>
              <a:t>(discussion)</a:t>
            </a:r>
          </a:p>
        </p:txBody>
      </p:sp>
      <p:sp>
        <p:nvSpPr>
          <p:cNvPr id="6" name="Content Placeholder 2"/>
          <p:cNvSpPr>
            <a:spLocks noGrp="1"/>
          </p:cNvSpPr>
          <p:nvPr>
            <p:ph idx="1"/>
          </p:nvPr>
        </p:nvSpPr>
        <p:spPr>
          <a:xfrm>
            <a:off x="457200" y="1340768"/>
            <a:ext cx="8229600" cy="5256584"/>
          </a:xfrm>
        </p:spPr>
        <p:txBody>
          <a:bodyPr/>
          <a:lstStyle/>
          <a:p>
            <a:pPr marL="0" indent="0">
              <a:buNone/>
            </a:pPr>
            <a:r>
              <a:rPr lang="en-GB" altLang="pt-PT" sz="2400" dirty="0" smtClean="0"/>
              <a:t>CAP reform and emerging market opportunities have been identified as major drivers for:</a:t>
            </a:r>
          </a:p>
          <a:p>
            <a:pPr>
              <a:buFontTx/>
              <a:buChar char="-"/>
            </a:pPr>
            <a:r>
              <a:rPr lang="en-GB" altLang="pt-PT" sz="2400" dirty="0" smtClean="0"/>
              <a:t>the substitution of a </a:t>
            </a:r>
            <a:r>
              <a:rPr lang="en-GB" altLang="pt-PT" sz="2400" dirty="0" err="1" smtClean="0"/>
              <a:t>polycultural</a:t>
            </a:r>
            <a:r>
              <a:rPr lang="en-GB" altLang="pt-PT" sz="2400" dirty="0" smtClean="0"/>
              <a:t>, low-intensity traditional farming system, which is often associated with the high biodiversity value of the region, by specialized cattle and sheep rearing systems (also low-intensity);</a:t>
            </a:r>
          </a:p>
          <a:p>
            <a:pPr>
              <a:buFontTx/>
              <a:buChar char="-"/>
            </a:pPr>
            <a:r>
              <a:rPr lang="en-GB" altLang="pt-PT" sz="2400" dirty="0" smtClean="0"/>
              <a:t>the substitution of a specialized, intensive annual-crops system by an </a:t>
            </a:r>
            <a:r>
              <a:rPr lang="en-GB" altLang="pt-PT" sz="2400" dirty="0"/>
              <a:t>also specialized, </a:t>
            </a:r>
            <a:r>
              <a:rPr lang="en-GB" altLang="pt-PT" sz="2400" dirty="0" smtClean="0"/>
              <a:t>super-intensive olive-groves system.</a:t>
            </a:r>
          </a:p>
          <a:p>
            <a:pPr marL="0" indent="0">
              <a:buNone/>
            </a:pPr>
            <a:r>
              <a:rPr lang="en-GB" altLang="pt-PT" sz="2400" dirty="0" smtClean="0"/>
              <a:t>The traditional system was not significantly affected by intensification towards intensive annual crops or intensive olive production; </a:t>
            </a:r>
          </a:p>
          <a:p>
            <a:pPr marL="0" indent="0">
              <a:buNone/>
            </a:pPr>
            <a:r>
              <a:rPr lang="en-GB" altLang="pt-PT" sz="2400" dirty="0" smtClean="0"/>
              <a:t>It has mostly been affected by specialization towards specialized livestock systems.</a:t>
            </a:r>
          </a:p>
          <a:p>
            <a:pPr marL="0" indent="0">
              <a:buNone/>
            </a:pPr>
            <a:endParaRPr lang="en-GB" altLang="pt-PT" sz="2400" dirty="0" smtClean="0"/>
          </a:p>
        </p:txBody>
      </p:sp>
    </p:spTree>
    <p:extLst>
      <p:ext uri="{BB962C8B-B14F-4D97-AF65-F5344CB8AC3E}">
        <p14:creationId xmlns:p14="http://schemas.microsoft.com/office/powerpoint/2010/main" val="3889283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 change</a:t>
            </a:r>
            <a:br>
              <a:rPr lang="en-GB" altLang="pt-PT" sz="3200" b="1" dirty="0" smtClean="0">
                <a:solidFill>
                  <a:srgbClr val="00B050"/>
                </a:solidFill>
              </a:rPr>
            </a:br>
            <a:r>
              <a:rPr lang="en-GB" altLang="pt-PT" sz="3200" b="1" dirty="0" smtClean="0">
                <a:solidFill>
                  <a:srgbClr val="00B050"/>
                </a:solidFill>
              </a:rPr>
              <a:t>(discussion)</a:t>
            </a:r>
          </a:p>
        </p:txBody>
      </p:sp>
      <p:sp>
        <p:nvSpPr>
          <p:cNvPr id="6" name="Content Placeholder 2"/>
          <p:cNvSpPr>
            <a:spLocks noGrp="1"/>
          </p:cNvSpPr>
          <p:nvPr>
            <p:ph idx="1"/>
          </p:nvPr>
        </p:nvSpPr>
        <p:spPr>
          <a:xfrm>
            <a:off x="457200" y="1340768"/>
            <a:ext cx="8229600" cy="5256584"/>
          </a:xfrm>
        </p:spPr>
        <p:txBody>
          <a:bodyPr/>
          <a:lstStyle/>
          <a:p>
            <a:pPr marL="0" indent="0">
              <a:buNone/>
            </a:pPr>
            <a:r>
              <a:rPr lang="en-GB" altLang="pt-PT" sz="2400" dirty="0" smtClean="0"/>
              <a:t>Some specific characteristics of farms promoted particular farming system transitions:</a:t>
            </a:r>
          </a:p>
          <a:p>
            <a:pPr>
              <a:buFontTx/>
              <a:buChar char="-"/>
            </a:pPr>
            <a:r>
              <a:rPr lang="en-GB" altLang="pt-PT" sz="2400" dirty="0" smtClean="0"/>
              <a:t>Fertile soils tend to promote the persistence of the specialized annual crops system, the transition from traditional to annual crops and the transition from annual to permanent crops;</a:t>
            </a:r>
          </a:p>
          <a:p>
            <a:pPr>
              <a:buFontTx/>
              <a:buChar char="-"/>
            </a:pPr>
            <a:r>
              <a:rPr lang="en-GB" altLang="pt-PT" sz="2400" dirty="0" smtClean="0"/>
              <a:t>Poorer soils tend to promote the transition from the traditional to specialized sheep system, or the transition from annual crops to the specialized livestock systems (either cattle or sheep);</a:t>
            </a:r>
          </a:p>
          <a:p>
            <a:pPr>
              <a:buFontTx/>
              <a:buChar char="-"/>
            </a:pPr>
            <a:r>
              <a:rPr lang="en-GB" altLang="pt-PT" sz="2400" dirty="0" smtClean="0"/>
              <a:t>Larger farm size tends to promote the transition from the traditional to the specialized cattle system;</a:t>
            </a:r>
          </a:p>
          <a:p>
            <a:pPr>
              <a:buFontTx/>
              <a:buChar char="-"/>
            </a:pPr>
            <a:r>
              <a:rPr lang="en-GB" altLang="pt-PT" sz="2400" dirty="0" smtClean="0"/>
              <a:t>Small farm size tends </a:t>
            </a:r>
            <a:r>
              <a:rPr lang="en-GB" altLang="pt-PT" sz="2400" dirty="0"/>
              <a:t>to promote the transition from the traditional </a:t>
            </a:r>
            <a:r>
              <a:rPr lang="en-GB" altLang="pt-PT" sz="2400" dirty="0" smtClean="0"/>
              <a:t>and cattle to </a:t>
            </a:r>
            <a:r>
              <a:rPr lang="en-GB" altLang="pt-PT" sz="2400" dirty="0"/>
              <a:t>the specialized </a:t>
            </a:r>
            <a:r>
              <a:rPr lang="en-GB" altLang="pt-PT" sz="2400" dirty="0" smtClean="0"/>
              <a:t>sheep system.</a:t>
            </a:r>
          </a:p>
          <a:p>
            <a:pPr marL="0" indent="0">
              <a:buNone/>
            </a:pPr>
            <a:endParaRPr lang="en-GB" altLang="pt-PT" sz="2400" dirty="0" smtClean="0"/>
          </a:p>
        </p:txBody>
      </p:sp>
    </p:spTree>
    <p:extLst>
      <p:ext uri="{BB962C8B-B14F-4D97-AF65-F5344CB8AC3E}">
        <p14:creationId xmlns:p14="http://schemas.microsoft.com/office/powerpoint/2010/main" val="2037303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a:t>
            </a:r>
          </a:p>
        </p:txBody>
      </p:sp>
      <p:sp>
        <p:nvSpPr>
          <p:cNvPr id="6" name="Content Placeholder 2"/>
          <p:cNvSpPr>
            <a:spLocks noGrp="1"/>
          </p:cNvSpPr>
          <p:nvPr>
            <p:ph idx="1"/>
          </p:nvPr>
        </p:nvSpPr>
        <p:spPr>
          <a:xfrm>
            <a:off x="457200" y="1340768"/>
            <a:ext cx="8229600" cy="864096"/>
          </a:xfrm>
        </p:spPr>
        <p:txBody>
          <a:bodyPr/>
          <a:lstStyle/>
          <a:p>
            <a:pPr marL="0" indent="0">
              <a:buNone/>
            </a:pPr>
            <a:r>
              <a:rPr lang="en-GB" altLang="pt-PT" sz="2400" dirty="0" smtClean="0"/>
              <a:t>In this study, drivers of farmers’ choice of farming system were analysed and used in policy analysis.</a:t>
            </a:r>
          </a:p>
          <a:p>
            <a:pPr marL="0" indent="0">
              <a:buNone/>
            </a:pPr>
            <a:endParaRPr lang="en-GB" altLang="pt-PT" sz="2400" dirty="0" smtClean="0"/>
          </a:p>
        </p:txBody>
      </p:sp>
      <p:pic>
        <p:nvPicPr>
          <p:cNvPr id="2" name="Picture 1"/>
          <p:cNvPicPr>
            <a:picLocks noChangeAspect="1"/>
          </p:cNvPicPr>
          <p:nvPr/>
        </p:nvPicPr>
        <p:blipFill>
          <a:blip r:embed="rId2"/>
          <a:stretch>
            <a:fillRect/>
          </a:stretch>
        </p:blipFill>
        <p:spPr>
          <a:xfrm>
            <a:off x="0" y="2279986"/>
            <a:ext cx="9144000" cy="5431536"/>
          </a:xfrm>
          <a:prstGeom prst="rect">
            <a:avLst/>
          </a:prstGeom>
        </p:spPr>
      </p:pic>
    </p:spTree>
    <p:extLst>
      <p:ext uri="{BB962C8B-B14F-4D97-AF65-F5344CB8AC3E}">
        <p14:creationId xmlns:p14="http://schemas.microsoft.com/office/powerpoint/2010/main" val="3653353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 </a:t>
            </a:r>
          </a:p>
        </p:txBody>
      </p:sp>
      <p:sp>
        <p:nvSpPr>
          <p:cNvPr id="7" name="Retângulo 1"/>
          <p:cNvSpPr>
            <a:spLocks noChangeArrowheads="1"/>
          </p:cNvSpPr>
          <p:nvPr/>
        </p:nvSpPr>
        <p:spPr bwMode="auto">
          <a:xfrm>
            <a:off x="649111" y="1868135"/>
            <a:ext cx="8037689"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ts val="1200"/>
              </a:spcAft>
              <a:defRPr/>
            </a:pPr>
            <a:r>
              <a:rPr lang="en-GB" altLang="pt-PT" sz="2400" dirty="0" smtClean="0"/>
              <a:t>Study’s goals:</a:t>
            </a:r>
          </a:p>
          <a:p>
            <a:pPr marL="514350" indent="-514350" eaLnBrk="1" hangingPunct="1">
              <a:spcBef>
                <a:spcPct val="50000"/>
              </a:spcBef>
              <a:buFont typeface="+mj-lt"/>
              <a:buAutoNum type="arabicPeriod"/>
              <a:defRPr/>
            </a:pPr>
            <a:r>
              <a:rPr lang="en-GB" altLang="pt-PT" sz="2400" dirty="0" smtClean="0"/>
              <a:t>Identify main drivers affecting the choice of farming system by the farmer;</a:t>
            </a:r>
          </a:p>
          <a:p>
            <a:pPr marL="514350" indent="-514350" eaLnBrk="1" hangingPunct="1">
              <a:spcBef>
                <a:spcPct val="50000"/>
              </a:spcBef>
              <a:buFont typeface="+mj-lt"/>
              <a:buAutoNum type="arabicPeriod"/>
              <a:defRPr/>
            </a:pPr>
            <a:r>
              <a:rPr lang="en-GB" altLang="pt-PT" sz="2400" dirty="0" smtClean="0"/>
              <a:t>Model the farmer’s choice of farming system;</a:t>
            </a:r>
          </a:p>
          <a:p>
            <a:pPr marL="514350" indent="-514350" eaLnBrk="1" hangingPunct="1">
              <a:spcBef>
                <a:spcPct val="50000"/>
              </a:spcBef>
              <a:buFont typeface="+mj-lt"/>
              <a:buAutoNum type="arabicPeriod"/>
              <a:defRPr/>
            </a:pPr>
            <a:r>
              <a:rPr lang="en-GB" altLang="pt-PT" sz="2400" dirty="0" smtClean="0"/>
              <a:t>Use the estimated choice model to assess the effect of different policy options on farmers’ choices of farming system (FS)</a:t>
            </a:r>
          </a:p>
          <a:p>
            <a:pPr marL="514350" indent="-514350" eaLnBrk="1" hangingPunct="1">
              <a:spcBef>
                <a:spcPct val="50000"/>
              </a:spcBef>
              <a:buFont typeface="+mj-lt"/>
              <a:buAutoNum type="arabicPeriod"/>
              <a:defRPr/>
            </a:pPr>
            <a:r>
              <a:rPr lang="en-GB" altLang="pt-PT" sz="2400" dirty="0" smtClean="0"/>
              <a:t>… and then on environmental variables depending on FS.</a:t>
            </a:r>
            <a:endParaRPr lang="en-GB" altLang="pt-PT" sz="2400" dirty="0"/>
          </a:p>
        </p:txBody>
      </p:sp>
    </p:spTree>
    <p:extLst>
      <p:ext uri="{BB962C8B-B14F-4D97-AF65-F5344CB8AC3E}">
        <p14:creationId xmlns:p14="http://schemas.microsoft.com/office/powerpoint/2010/main" val="2543035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 </a:t>
            </a:r>
          </a:p>
        </p:txBody>
      </p:sp>
      <p:sp>
        <p:nvSpPr>
          <p:cNvPr id="4" name="Retângulo 1"/>
          <p:cNvSpPr>
            <a:spLocks noChangeArrowheads="1"/>
          </p:cNvSpPr>
          <p:nvPr/>
        </p:nvSpPr>
        <p:spPr bwMode="auto">
          <a:xfrm>
            <a:off x="324555" y="1484784"/>
            <a:ext cx="849489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ts val="1200"/>
              </a:spcAft>
              <a:defRPr/>
            </a:pPr>
            <a:r>
              <a:rPr lang="en-GB" altLang="pt-PT" sz="2400" dirty="0" smtClean="0"/>
              <a:t>Method:</a:t>
            </a:r>
          </a:p>
          <a:p>
            <a:pPr marL="514350" indent="-514350" eaLnBrk="1" hangingPunct="1">
              <a:spcBef>
                <a:spcPct val="50000"/>
              </a:spcBef>
              <a:spcAft>
                <a:spcPts val="1200"/>
              </a:spcAft>
              <a:buFont typeface="+mj-lt"/>
              <a:buAutoNum type="arabicPeriod"/>
              <a:defRPr/>
            </a:pPr>
            <a:r>
              <a:rPr lang="en-GB" altLang="pt-PT" sz="2400" dirty="0" smtClean="0"/>
              <a:t>Farms in the study area were classified by farming system in each year between 2000 and 2010;</a:t>
            </a:r>
          </a:p>
          <a:p>
            <a:pPr marL="514350" indent="-514350" eaLnBrk="1" hangingPunct="1">
              <a:spcBef>
                <a:spcPct val="50000"/>
              </a:spcBef>
              <a:spcAft>
                <a:spcPts val="1200"/>
              </a:spcAft>
              <a:buFont typeface="+mj-lt"/>
              <a:buAutoNum type="arabicPeriod"/>
              <a:defRPr/>
            </a:pPr>
            <a:r>
              <a:rPr lang="en-GB" altLang="pt-PT" sz="2400" dirty="0" smtClean="0"/>
              <a:t>The values of biophysical, structural, market and policy variables (drivers) were assessed for each farm in each year between 2000 and 2010;</a:t>
            </a:r>
          </a:p>
          <a:p>
            <a:pPr marL="514350" indent="-514350" eaLnBrk="1" hangingPunct="1">
              <a:spcBef>
                <a:spcPct val="50000"/>
              </a:spcBef>
              <a:spcAft>
                <a:spcPts val="1200"/>
              </a:spcAft>
              <a:buFont typeface="+mj-lt"/>
              <a:buAutoNum type="arabicPeriod"/>
              <a:defRPr/>
            </a:pPr>
            <a:r>
              <a:rPr lang="en-GB" altLang="pt-PT" sz="2400" dirty="0" smtClean="0"/>
              <a:t>Logistic regression was used to model the choice of farming system in each year</a:t>
            </a:r>
            <a:endParaRPr lang="en-GB" altLang="pt-PT" sz="2400" dirty="0"/>
          </a:p>
        </p:txBody>
      </p:sp>
    </p:spTree>
    <p:extLst>
      <p:ext uri="{BB962C8B-B14F-4D97-AF65-F5344CB8AC3E}">
        <p14:creationId xmlns:p14="http://schemas.microsoft.com/office/powerpoint/2010/main" val="4275235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6367463"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24128" y="1412776"/>
            <a:ext cx="2962035" cy="1200329"/>
          </a:xfrm>
          <a:prstGeom prst="rect">
            <a:avLst/>
          </a:prstGeom>
          <a:noFill/>
          <a:ln>
            <a:solidFill>
              <a:schemeClr val="tx1"/>
            </a:solidFill>
          </a:ln>
        </p:spPr>
        <p:txBody>
          <a:bodyPr wrap="square" rtlCol="0">
            <a:spAutoFit/>
          </a:bodyPr>
          <a:lstStyle/>
          <a:p>
            <a:pPr marL="0" indent="0" algn="ctr">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The DRIVER: </a:t>
            </a:r>
          </a:p>
          <a:p>
            <a:pPr marL="0" indent="0" algn="ctr">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Labour </a:t>
            </a:r>
            <a:r>
              <a:rPr lang="en-GB" altLang="pt-PT" sz="2400" dirty="0">
                <a:latin typeface="Tahoma" panose="020B0604030504040204" pitchFamily="34" charset="0"/>
                <a:ea typeface="Tahoma" panose="020B0604030504040204" pitchFamily="34" charset="0"/>
                <a:cs typeface="Tahoma" panose="020B0604030504040204" pitchFamily="34" charset="0"/>
              </a:rPr>
              <a:t>productivity in </a:t>
            </a:r>
            <a:r>
              <a:rPr lang="en-GB" altLang="pt-PT" sz="2400" dirty="0" smtClean="0">
                <a:latin typeface="Tahoma" panose="020B0604030504040204" pitchFamily="34" charset="0"/>
                <a:ea typeface="Tahoma" panose="020B0604030504040204" pitchFamily="34" charset="0"/>
                <a:cs typeface="Tahoma" panose="020B0604030504040204" pitchFamily="34" charset="0"/>
              </a:rPr>
              <a:t>agriculture (2009)</a:t>
            </a:r>
            <a:endParaRPr lang="en-GB" altLang="pt-PT"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7224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 </a:t>
            </a:r>
          </a:p>
        </p:txBody>
      </p:sp>
      <p:sp>
        <p:nvSpPr>
          <p:cNvPr id="5" name="Retângulo 1"/>
          <p:cNvSpPr>
            <a:spLocks noChangeArrowheads="1"/>
          </p:cNvSpPr>
          <p:nvPr/>
        </p:nvSpPr>
        <p:spPr bwMode="auto">
          <a:xfrm>
            <a:off x="287866" y="1184462"/>
            <a:ext cx="803768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ts val="0"/>
              </a:spcAft>
              <a:defRPr/>
            </a:pPr>
            <a:r>
              <a:rPr lang="en-GB" altLang="pt-PT" sz="2400" b="1" dirty="0" smtClean="0">
                <a:latin typeface="Tahoma" panose="020B0604030504040204" pitchFamily="34" charset="0"/>
                <a:ea typeface="Tahoma" panose="020B0604030504040204" pitchFamily="34" charset="0"/>
                <a:cs typeface="Tahoma" panose="020B0604030504040204" pitchFamily="34" charset="0"/>
              </a:rPr>
              <a:t>Choice model (Logit) specification</a:t>
            </a:r>
            <a:endParaRPr lang="en-GB" altLang="pt-PT" sz="2400" dirty="0" smtClean="0">
              <a:latin typeface="Tahoma" panose="020B0604030504040204" pitchFamily="34" charset="0"/>
              <a:ea typeface="Tahoma" panose="020B0604030504040204" pitchFamily="34" charset="0"/>
              <a:cs typeface="Tahoma" panose="020B0604030504040204" pitchFamily="34" charset="0"/>
            </a:endParaRPr>
          </a:p>
          <a:p>
            <a:pPr eaLnBrk="1" hangingPunct="1">
              <a:spcBef>
                <a:spcPct val="50000"/>
              </a:spcBef>
              <a:spcAft>
                <a:spcPts val="0"/>
              </a:spcAft>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Dependent variable (categorical):</a:t>
            </a:r>
          </a:p>
          <a:p>
            <a:pPr marL="457200" indent="-457200" eaLnBrk="1" hangingPunct="1">
              <a:spcBef>
                <a:spcPct val="50000"/>
              </a:spcBef>
              <a:spcAft>
                <a:spcPts val="0"/>
              </a:spcAft>
              <a:buFont typeface="Arial" panose="020B0604020202020204" pitchFamily="34" charset="0"/>
              <a:buChar char="•"/>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Farming system</a:t>
            </a:r>
          </a:p>
          <a:p>
            <a:pPr eaLnBrk="1" hangingPunct="1">
              <a:spcBef>
                <a:spcPct val="50000"/>
              </a:spcBef>
              <a:spcAft>
                <a:spcPts val="0"/>
              </a:spcAft>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Independent variables (drivers):</a:t>
            </a:r>
          </a:p>
          <a:p>
            <a:pPr marL="457200" indent="-457200" eaLnBrk="1" hangingPunct="1">
              <a:spcBef>
                <a:spcPct val="50000"/>
              </a:spcBef>
              <a:spcAft>
                <a:spcPts val="0"/>
              </a:spcAft>
              <a:buFont typeface="Arial" panose="020B0604020202020204" pitchFamily="34" charset="0"/>
              <a:buChar char="•"/>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Biophysical (soil, rain, slope)</a:t>
            </a:r>
          </a:p>
          <a:p>
            <a:pPr marL="457200" indent="-457200" eaLnBrk="1" hangingPunct="1">
              <a:spcBef>
                <a:spcPct val="50000"/>
              </a:spcBef>
              <a:spcAft>
                <a:spcPts val="0"/>
              </a:spcAft>
              <a:buFont typeface="Arial" panose="020B0604020202020204" pitchFamily="34" charset="0"/>
              <a:buChar char="•"/>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Structural (Farm size, Oak, Janus)</a:t>
            </a:r>
          </a:p>
          <a:p>
            <a:pPr marL="457200" indent="-457200" eaLnBrk="1" hangingPunct="1">
              <a:spcBef>
                <a:spcPct val="50000"/>
              </a:spcBef>
              <a:spcAft>
                <a:spcPts val="0"/>
              </a:spcAft>
              <a:buFont typeface="Arial" panose="020B0604020202020204" pitchFamily="34" charset="0"/>
              <a:buChar char="•"/>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Policy (SPA in/out)</a:t>
            </a:r>
          </a:p>
          <a:p>
            <a:pPr marL="457200" indent="-457200" eaLnBrk="1" hangingPunct="1">
              <a:spcBef>
                <a:spcPct val="50000"/>
              </a:spcBef>
              <a:spcAft>
                <a:spcPts val="0"/>
              </a:spcAft>
              <a:buFont typeface="Arial" panose="020B0604020202020204" pitchFamily="34" charset="0"/>
              <a:buChar char="•"/>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Economic (GIR, </a:t>
            </a:r>
            <a:r>
              <a:rPr lang="en-GB" altLang="pt-PT" sz="2400" dirty="0" err="1" smtClean="0">
                <a:latin typeface="Tahoma" panose="020B0604030504040204" pitchFamily="34" charset="0"/>
                <a:ea typeface="Tahoma" panose="020B0604030504040204" pitchFamily="34" charset="0"/>
                <a:cs typeface="Tahoma" panose="020B0604030504040204" pitchFamily="34" charset="0"/>
              </a:rPr>
              <a:t>GIRdif</a:t>
            </a:r>
            <a:r>
              <a:rPr lang="en-GB" altLang="pt-PT" sz="2400" dirty="0" smtClean="0">
                <a:latin typeface="Tahoma" panose="020B0604030504040204" pitchFamily="34" charset="0"/>
                <a:ea typeface="Tahoma" panose="020B0604030504040204" pitchFamily="34" charset="0"/>
                <a:cs typeface="Tahoma" panose="020B0604030504040204" pitchFamily="34" charset="0"/>
              </a:rPr>
              <a:t>)</a:t>
            </a:r>
          </a:p>
          <a:p>
            <a:pPr marL="457200" indent="-457200" eaLnBrk="1" hangingPunct="1">
              <a:spcBef>
                <a:spcPct val="50000"/>
              </a:spcBef>
              <a:spcAft>
                <a:spcPts val="0"/>
              </a:spcAft>
              <a:buFont typeface="Arial" panose="020B0604020202020204" pitchFamily="34" charset="0"/>
              <a:buChar char="•"/>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Inertia (</a:t>
            </a:r>
            <a:r>
              <a:rPr lang="en-GB" altLang="pt-PT" sz="2400" dirty="0" err="1" smtClean="0">
                <a:latin typeface="Tahoma" panose="020B0604030504040204" pitchFamily="34" charset="0"/>
                <a:ea typeface="Tahoma" panose="020B0604030504040204" pitchFamily="34" charset="0"/>
                <a:cs typeface="Tahoma" panose="020B0604030504040204" pitchFamily="34" charset="0"/>
              </a:rPr>
              <a:t>FSlag</a:t>
            </a:r>
            <a:r>
              <a:rPr lang="en-GB" altLang="pt-PT" sz="2400" dirty="0" smtClean="0">
                <a:latin typeface="Tahoma" panose="020B0604030504040204" pitchFamily="34" charset="0"/>
                <a:ea typeface="Tahoma" panose="020B0604030504040204" pitchFamily="34" charset="0"/>
                <a:cs typeface="Tahoma" panose="020B0604030504040204" pitchFamily="34" charset="0"/>
              </a:rPr>
              <a:t>)</a:t>
            </a:r>
            <a:endParaRPr lang="en-GB" altLang="pt-PT"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5343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 </a:t>
            </a:r>
          </a:p>
        </p:txBody>
      </p:sp>
      <p:sp>
        <p:nvSpPr>
          <p:cNvPr id="4" name="Retângulo 1"/>
          <p:cNvSpPr>
            <a:spLocks noChangeArrowheads="1"/>
          </p:cNvSpPr>
          <p:nvPr/>
        </p:nvSpPr>
        <p:spPr bwMode="auto">
          <a:xfrm>
            <a:off x="179512" y="1184617"/>
            <a:ext cx="80376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ts val="1200"/>
              </a:spcAft>
              <a:defRPr/>
            </a:pPr>
            <a:r>
              <a:rPr lang="en-GB" altLang="pt-PT" sz="2000" dirty="0" smtClean="0">
                <a:solidFill>
                  <a:srgbClr val="387C2B"/>
                </a:solidFill>
                <a:latin typeface="Tahoma" panose="020B0604030504040204" pitchFamily="34" charset="0"/>
                <a:ea typeface="Tahoma" panose="020B0604030504040204" pitchFamily="34" charset="0"/>
                <a:cs typeface="Tahoma" panose="020B0604030504040204" pitchFamily="34" charset="0"/>
              </a:rPr>
              <a:t>Biophysical drivers mapping:</a:t>
            </a:r>
            <a:endParaRPr lang="en-GB" altLang="pt-PT" sz="2000" dirty="0">
              <a:solidFill>
                <a:srgbClr val="387C2B"/>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m 6"/>
          <p:cNvPicPr/>
          <p:nvPr/>
        </p:nvPicPr>
        <p:blipFill rotWithShape="1">
          <a:blip r:embed="rId2" cstate="print">
            <a:extLst>
              <a:ext uri="{28A0092B-C50C-407E-A947-70E740481C1C}">
                <a14:useLocalDpi xmlns:a14="http://schemas.microsoft.com/office/drawing/2010/main" val="0"/>
              </a:ext>
            </a:extLst>
          </a:blip>
          <a:srcRect/>
          <a:stretch/>
        </p:blipFill>
        <p:spPr>
          <a:xfrm>
            <a:off x="1015998" y="1645225"/>
            <a:ext cx="7574845" cy="5094242"/>
          </a:xfrm>
          <a:prstGeom prst="rect">
            <a:avLst/>
          </a:prstGeom>
        </p:spPr>
      </p:pic>
    </p:spTree>
    <p:extLst>
      <p:ext uri="{BB962C8B-B14F-4D97-AF65-F5344CB8AC3E}">
        <p14:creationId xmlns:p14="http://schemas.microsoft.com/office/powerpoint/2010/main" val="2077944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 </a:t>
            </a:r>
          </a:p>
        </p:txBody>
      </p:sp>
      <p:sp>
        <p:nvSpPr>
          <p:cNvPr id="5" name="Retângulo 1"/>
          <p:cNvSpPr>
            <a:spLocks noChangeArrowheads="1"/>
          </p:cNvSpPr>
          <p:nvPr/>
        </p:nvSpPr>
        <p:spPr bwMode="auto">
          <a:xfrm>
            <a:off x="375972" y="1167923"/>
            <a:ext cx="8037689"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ts val="1200"/>
              </a:spcAft>
              <a:defRPr/>
            </a:pPr>
            <a:r>
              <a:rPr lang="en-GB" altLang="pt-PT" sz="2400" dirty="0" smtClean="0">
                <a:solidFill>
                  <a:srgbClr val="387C2B"/>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Results:</a:t>
            </a:r>
            <a:r>
              <a:rPr lang="en-GB" altLang="pt-PT" sz="2400" dirty="0" smtClean="0">
                <a:solidFill>
                  <a:srgbClr val="387C2B"/>
                </a:solidFill>
                <a:latin typeface="Tahoma" panose="020B0604030504040204" pitchFamily="34" charset="0"/>
                <a:ea typeface="Tahoma" panose="020B0604030504040204" pitchFamily="34" charset="0"/>
                <a:cs typeface="Tahoma" panose="020B0604030504040204" pitchFamily="34" charset="0"/>
              </a:rPr>
              <a:t> Estimated choice model (dep. variable = 1 when traditional FS chosen; else = 0)</a:t>
            </a:r>
          </a:p>
          <a:p>
            <a:pPr eaLnBrk="1" hangingPunct="1">
              <a:spcBef>
                <a:spcPct val="50000"/>
              </a:spcBef>
              <a:spcAft>
                <a:spcPts val="1200"/>
              </a:spcAft>
              <a:defRPr/>
            </a:pPr>
            <a:endParaRPr lang="pt-PT" altLang="pt-PT" sz="3200" b="1" dirty="0">
              <a:solidFill>
                <a:srgbClr val="387C2B"/>
              </a:solidFill>
              <a:effectLst>
                <a:outerShdw blurRad="38100" dist="38100" dir="2700000" algn="tl">
                  <a:srgbClr val="000000">
                    <a:alpha val="43137"/>
                  </a:srgbClr>
                </a:outerShdw>
              </a:effectLst>
            </a:endParaRPr>
          </a:p>
        </p:txBody>
      </p:sp>
      <p:graphicFrame>
        <p:nvGraphicFramePr>
          <p:cNvPr id="7" name="Tabela 1"/>
          <p:cNvGraphicFramePr>
            <a:graphicFrameLocks noGrp="1"/>
          </p:cNvGraphicFramePr>
          <p:nvPr>
            <p:extLst/>
          </p:nvPr>
        </p:nvGraphicFramePr>
        <p:xfrm>
          <a:off x="571323" y="2158717"/>
          <a:ext cx="7646988" cy="3695472"/>
        </p:xfrm>
        <a:graphic>
          <a:graphicData uri="http://schemas.openxmlformats.org/drawingml/2006/table">
            <a:tbl>
              <a:tblPr firstRow="1" firstCol="1" bandRow="1">
                <a:tableStyleId>{5C22544A-7EE6-4342-B048-85BDC9FD1C3A}</a:tableStyleId>
              </a:tblPr>
              <a:tblGrid>
                <a:gridCol w="1549863">
                  <a:extLst>
                    <a:ext uri="{9D8B030D-6E8A-4147-A177-3AD203B41FA5}">
                      <a16:colId xmlns:a16="http://schemas.microsoft.com/office/drawing/2014/main" val="1547313287"/>
                    </a:ext>
                  </a:extLst>
                </a:gridCol>
                <a:gridCol w="1830032">
                  <a:extLst>
                    <a:ext uri="{9D8B030D-6E8A-4147-A177-3AD203B41FA5}">
                      <a16:colId xmlns:a16="http://schemas.microsoft.com/office/drawing/2014/main" val="208162078"/>
                    </a:ext>
                  </a:extLst>
                </a:gridCol>
                <a:gridCol w="1408787">
                  <a:extLst>
                    <a:ext uri="{9D8B030D-6E8A-4147-A177-3AD203B41FA5}">
                      <a16:colId xmlns:a16="http://schemas.microsoft.com/office/drawing/2014/main" val="68586957"/>
                    </a:ext>
                  </a:extLst>
                </a:gridCol>
                <a:gridCol w="1267709">
                  <a:extLst>
                    <a:ext uri="{9D8B030D-6E8A-4147-A177-3AD203B41FA5}">
                      <a16:colId xmlns:a16="http://schemas.microsoft.com/office/drawing/2014/main" val="351490807"/>
                    </a:ext>
                  </a:extLst>
                </a:gridCol>
                <a:gridCol w="1590597">
                  <a:extLst>
                    <a:ext uri="{9D8B030D-6E8A-4147-A177-3AD203B41FA5}">
                      <a16:colId xmlns:a16="http://schemas.microsoft.com/office/drawing/2014/main" val="1067484781"/>
                    </a:ext>
                  </a:extLst>
                </a:gridCol>
              </a:tblGrid>
              <a:tr h="410608">
                <a:tc>
                  <a:txBody>
                    <a:bodyPr/>
                    <a:lstStyle/>
                    <a:p>
                      <a:pPr>
                        <a:lnSpc>
                          <a:spcPct val="107000"/>
                        </a:lnSpc>
                        <a:spcAft>
                          <a:spcPts val="600"/>
                        </a:spcAft>
                      </a:pPr>
                      <a:r>
                        <a:rPr lang="en-GB" sz="1800" dirty="0">
                          <a:solidFill>
                            <a:schemeClr val="tx1"/>
                          </a:solidFill>
                          <a:effectLst/>
                        </a:rPr>
                        <a:t> </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Coefficient (B)</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Std. error</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z value</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err="1">
                          <a:solidFill>
                            <a:schemeClr val="tx1"/>
                          </a:solidFill>
                          <a:effectLst/>
                        </a:rPr>
                        <a:t>Pr</a:t>
                      </a:r>
                      <a:r>
                        <a:rPr lang="en-GB" sz="1800" dirty="0">
                          <a:solidFill>
                            <a:schemeClr val="tx1"/>
                          </a:solidFill>
                          <a:effectLst/>
                        </a:rPr>
                        <a:t>(&gt;|z|)</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362850"/>
                  </a:ext>
                </a:extLst>
              </a:tr>
              <a:tr h="410608">
                <a:tc>
                  <a:txBody>
                    <a:bodyPr/>
                    <a:lstStyle/>
                    <a:p>
                      <a:pPr>
                        <a:lnSpc>
                          <a:spcPct val="107000"/>
                        </a:lnSpc>
                        <a:spcAft>
                          <a:spcPts val="600"/>
                        </a:spcAft>
                      </a:pPr>
                      <a:r>
                        <a:rPr lang="en-GB" sz="1800" dirty="0">
                          <a:solidFill>
                            <a:schemeClr val="tx1"/>
                          </a:solidFill>
                          <a:effectLst/>
                        </a:rPr>
                        <a:t>Intercept</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-1.187</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0.950</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-1.250</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a:solidFill>
                            <a:schemeClr val="tx1"/>
                          </a:solidFill>
                          <a:effectLst/>
                        </a:rPr>
                        <a:t>0.211</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375706"/>
                  </a:ext>
                </a:extLst>
              </a:tr>
              <a:tr h="410608">
                <a:tc>
                  <a:txBody>
                    <a:bodyPr/>
                    <a:lstStyle/>
                    <a:p>
                      <a:pPr>
                        <a:lnSpc>
                          <a:spcPct val="107000"/>
                        </a:lnSpc>
                        <a:spcAft>
                          <a:spcPts val="600"/>
                        </a:spcAft>
                      </a:pPr>
                      <a:r>
                        <a:rPr lang="en-GB" sz="1800">
                          <a:solidFill>
                            <a:schemeClr val="tx1"/>
                          </a:solidFill>
                          <a:effectLst/>
                        </a:rPr>
                        <a:t>GIR</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6.140</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0.703</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8.739</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a:solidFill>
                            <a:schemeClr val="tx1"/>
                          </a:solidFill>
                          <a:effectLst/>
                        </a:rPr>
                        <a:t>&lt;0.001***</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3039882"/>
                  </a:ext>
                </a:extLst>
              </a:tr>
              <a:tr h="410608">
                <a:tc>
                  <a:txBody>
                    <a:bodyPr/>
                    <a:lstStyle/>
                    <a:p>
                      <a:pPr>
                        <a:lnSpc>
                          <a:spcPct val="107000"/>
                        </a:lnSpc>
                        <a:spcAft>
                          <a:spcPts val="600"/>
                        </a:spcAft>
                      </a:pPr>
                      <a:r>
                        <a:rPr lang="en-GB" sz="1800">
                          <a:solidFill>
                            <a:schemeClr val="tx1"/>
                          </a:solidFill>
                          <a:effectLst/>
                        </a:rPr>
                        <a:t>GIRdif</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4.093</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1.033</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3.962</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dirty="0">
                          <a:solidFill>
                            <a:schemeClr val="tx1"/>
                          </a:solidFill>
                          <a:effectLst/>
                        </a:rPr>
                        <a:t>&lt;0.001***</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1361879"/>
                  </a:ext>
                </a:extLst>
              </a:tr>
              <a:tr h="410608">
                <a:tc>
                  <a:txBody>
                    <a:bodyPr/>
                    <a:lstStyle/>
                    <a:p>
                      <a:pPr>
                        <a:lnSpc>
                          <a:spcPct val="107000"/>
                        </a:lnSpc>
                        <a:spcAft>
                          <a:spcPts val="600"/>
                        </a:spcAft>
                      </a:pPr>
                      <a:r>
                        <a:rPr lang="en-GB" sz="1800">
                          <a:solidFill>
                            <a:schemeClr val="tx1"/>
                          </a:solidFill>
                          <a:effectLst/>
                        </a:rPr>
                        <a:t>FSlag</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2.498</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0.170</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14.704</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a:solidFill>
                            <a:schemeClr val="tx1"/>
                          </a:solidFill>
                          <a:effectLst/>
                        </a:rPr>
                        <a:t>&lt;0.001***</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3729047"/>
                  </a:ext>
                </a:extLst>
              </a:tr>
              <a:tr h="410608">
                <a:tc>
                  <a:txBody>
                    <a:bodyPr/>
                    <a:lstStyle/>
                    <a:p>
                      <a:pPr>
                        <a:lnSpc>
                          <a:spcPct val="107000"/>
                        </a:lnSpc>
                        <a:spcAft>
                          <a:spcPts val="600"/>
                        </a:spcAft>
                      </a:pPr>
                      <a:r>
                        <a:rPr lang="en-GB" sz="1800">
                          <a:solidFill>
                            <a:schemeClr val="tx1"/>
                          </a:solidFill>
                          <a:effectLst/>
                        </a:rPr>
                        <a:t>SOIL</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1.629</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0.294</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dirty="0">
                          <a:solidFill>
                            <a:schemeClr val="tx1"/>
                          </a:solidFill>
                          <a:effectLst/>
                        </a:rPr>
                        <a:t>5.538</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dirty="0">
                          <a:solidFill>
                            <a:schemeClr val="tx1"/>
                          </a:solidFill>
                          <a:effectLst/>
                        </a:rPr>
                        <a:t>&lt;0.001***</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5964572"/>
                  </a:ext>
                </a:extLst>
              </a:tr>
              <a:tr h="410608">
                <a:tc>
                  <a:txBody>
                    <a:bodyPr/>
                    <a:lstStyle/>
                    <a:p>
                      <a:pPr>
                        <a:lnSpc>
                          <a:spcPct val="107000"/>
                        </a:lnSpc>
                        <a:spcAft>
                          <a:spcPts val="600"/>
                        </a:spcAft>
                      </a:pPr>
                      <a:r>
                        <a:rPr lang="en-GB" sz="1800">
                          <a:solidFill>
                            <a:schemeClr val="tx1"/>
                          </a:solidFill>
                          <a:effectLst/>
                        </a:rPr>
                        <a:t>RAIN</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-9.525</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1.530</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-6.225</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dirty="0">
                          <a:solidFill>
                            <a:schemeClr val="tx1"/>
                          </a:solidFill>
                          <a:effectLst/>
                        </a:rPr>
                        <a:t>&lt;0.001***</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3075435"/>
                  </a:ext>
                </a:extLst>
              </a:tr>
              <a:tr h="410608">
                <a:tc>
                  <a:txBody>
                    <a:bodyPr/>
                    <a:lstStyle/>
                    <a:p>
                      <a:pPr>
                        <a:lnSpc>
                          <a:spcPct val="107000"/>
                        </a:lnSpc>
                        <a:spcAft>
                          <a:spcPts val="600"/>
                        </a:spcAft>
                      </a:pPr>
                      <a:r>
                        <a:rPr lang="en-GB" sz="1800">
                          <a:solidFill>
                            <a:schemeClr val="tx1"/>
                          </a:solidFill>
                          <a:effectLst/>
                        </a:rPr>
                        <a:t>UAA</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-0.130</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0.041</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-3.136</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dirty="0">
                          <a:solidFill>
                            <a:schemeClr val="tx1"/>
                          </a:solidFill>
                          <a:effectLst/>
                        </a:rPr>
                        <a:t>0.002**</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7063469"/>
                  </a:ext>
                </a:extLst>
              </a:tr>
              <a:tr h="410608">
                <a:tc>
                  <a:txBody>
                    <a:bodyPr/>
                    <a:lstStyle/>
                    <a:p>
                      <a:pPr>
                        <a:lnSpc>
                          <a:spcPct val="107000"/>
                        </a:lnSpc>
                        <a:spcAft>
                          <a:spcPts val="600"/>
                        </a:spcAft>
                      </a:pPr>
                      <a:r>
                        <a:rPr lang="en-GB" sz="1800">
                          <a:solidFill>
                            <a:schemeClr val="tx1"/>
                          </a:solidFill>
                          <a:effectLst/>
                        </a:rPr>
                        <a:t>JANUS</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-0.884</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0.383</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600"/>
                        </a:spcAft>
                      </a:pPr>
                      <a:r>
                        <a:rPr lang="en-GB" sz="1800">
                          <a:solidFill>
                            <a:schemeClr val="tx1"/>
                          </a:solidFill>
                          <a:effectLst/>
                        </a:rPr>
                        <a:t>-2.305</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R="331470">
                        <a:lnSpc>
                          <a:spcPct val="107000"/>
                        </a:lnSpc>
                        <a:spcAft>
                          <a:spcPts val="600"/>
                        </a:spcAft>
                      </a:pPr>
                      <a:r>
                        <a:rPr lang="en-GB" sz="1800" dirty="0">
                          <a:solidFill>
                            <a:schemeClr val="tx1"/>
                          </a:solidFill>
                          <a:effectLst/>
                        </a:rPr>
                        <a:t>0.021*</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5881401"/>
                  </a:ext>
                </a:extLst>
              </a:tr>
            </a:tbl>
          </a:graphicData>
        </a:graphic>
      </p:graphicFrame>
      <p:sp>
        <p:nvSpPr>
          <p:cNvPr id="8" name="Retângulo 2"/>
          <p:cNvSpPr/>
          <p:nvPr/>
        </p:nvSpPr>
        <p:spPr>
          <a:xfrm>
            <a:off x="571323" y="5854189"/>
            <a:ext cx="7104239" cy="553357"/>
          </a:xfrm>
          <a:prstGeom prst="rect">
            <a:avLst/>
          </a:prstGeom>
        </p:spPr>
        <p:txBody>
          <a:bodyPr wrap="square">
            <a:spAutoFit/>
          </a:bodyPr>
          <a:lstStyle/>
          <a:p>
            <a:pPr>
              <a:lnSpc>
                <a:spcPct val="107000"/>
              </a:lnSpc>
              <a:spcAft>
                <a:spcPts val="0"/>
              </a:spcAft>
            </a:pPr>
            <a:r>
              <a:rPr lang="en-GB" sz="1400">
                <a:latin typeface="+mj-lt"/>
                <a:ea typeface="Calibri" panose="020F0502020204030204" pitchFamily="34" charset="0"/>
                <a:cs typeface="Times New Roman" panose="02020603050405020304" pitchFamily="18" charset="0"/>
              </a:rPr>
              <a:t>Significance codes: 0 ‘***’ 0.001 ‘**’ 0.01 ‘*’ 0.05</a:t>
            </a:r>
            <a:endParaRPr lang="en-US" dirty="0">
              <a:latin typeface="+mj-lt"/>
              <a:ea typeface="Calibri" panose="020F0502020204030204" pitchFamily="34" charset="0"/>
              <a:cs typeface="Times New Roman" panose="02020603050405020304" pitchFamily="18" charset="0"/>
            </a:endParaRPr>
          </a:p>
          <a:p>
            <a:pPr>
              <a:lnSpc>
                <a:spcPct val="107000"/>
              </a:lnSpc>
              <a:spcAft>
                <a:spcPts val="0"/>
              </a:spcAft>
            </a:pPr>
            <a:r>
              <a:rPr lang="en-GB" sz="1400" dirty="0">
                <a:latin typeface="+mj-lt"/>
                <a:ea typeface="Calibri" panose="020F0502020204030204" pitchFamily="34" charset="0"/>
                <a:cs typeface="Times New Roman" panose="02020603050405020304" pitchFamily="18" charset="0"/>
              </a:rPr>
              <a:t>Model fit: Log-likelihood = -531.95 (</a:t>
            </a:r>
            <a:r>
              <a:rPr lang="en-GB" sz="1400" dirty="0" err="1">
                <a:latin typeface="+mj-lt"/>
                <a:ea typeface="Calibri" panose="020F0502020204030204" pitchFamily="34" charset="0"/>
                <a:cs typeface="Times New Roman" panose="02020603050405020304" pitchFamily="18" charset="0"/>
              </a:rPr>
              <a:t>df</a:t>
            </a:r>
            <a:r>
              <a:rPr lang="en-GB" sz="1400" dirty="0">
                <a:latin typeface="+mj-lt"/>
                <a:ea typeface="Calibri" panose="020F0502020204030204" pitchFamily="34" charset="0"/>
                <a:cs typeface="Times New Roman" panose="02020603050405020304" pitchFamily="18" charset="0"/>
              </a:rPr>
              <a:t> = 8); AIC = 1079.9; BIC = 1123.2</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5423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Drivers of farming system choice </a:t>
            </a:r>
            <a:br>
              <a:rPr lang="en-GB" altLang="pt-PT" sz="3200" b="1" dirty="0" smtClean="0">
                <a:solidFill>
                  <a:srgbClr val="00B050"/>
                </a:solidFill>
              </a:rPr>
            </a:br>
            <a:r>
              <a:rPr lang="en-GB" altLang="pt-PT" sz="3200" b="1" dirty="0" smtClean="0">
                <a:solidFill>
                  <a:srgbClr val="00B050"/>
                </a:solidFill>
              </a:rPr>
              <a:t>and policy analysis </a:t>
            </a:r>
          </a:p>
        </p:txBody>
      </p:sp>
      <p:sp>
        <p:nvSpPr>
          <p:cNvPr id="6" name="Marcador de Posição do Número do Diapositivo 4"/>
          <p:cNvSpPr>
            <a:spLocks noGrp="1"/>
          </p:cNvSpPr>
          <p:nvPr>
            <p:ph type="sldNum" sz="quarter" idx="12"/>
          </p:nvPr>
        </p:nvSpPr>
        <p:spPr>
          <a:xfrm>
            <a:off x="6572093" y="6248510"/>
            <a:ext cx="2133600" cy="444136"/>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142BF55-C245-47E1-B1A7-006A1E545B7E}" type="slidenum">
              <a:rPr lang="pt-PT" altLang="pt-PT" sz="1400" smtClean="0"/>
              <a:pPr>
                <a:spcBef>
                  <a:spcPct val="0"/>
                </a:spcBef>
                <a:buFontTx/>
                <a:buNone/>
              </a:pPr>
              <a:t>33</a:t>
            </a:fld>
            <a:endParaRPr lang="pt-PT" altLang="pt-PT" sz="1400"/>
          </a:p>
        </p:txBody>
      </p:sp>
      <p:sp>
        <p:nvSpPr>
          <p:cNvPr id="9" name="Retângulo 1"/>
          <p:cNvSpPr>
            <a:spLocks noChangeArrowheads="1"/>
          </p:cNvSpPr>
          <p:nvPr/>
        </p:nvSpPr>
        <p:spPr bwMode="auto">
          <a:xfrm>
            <a:off x="551862" y="1340768"/>
            <a:ext cx="306493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ts val="1200"/>
              </a:spcAft>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Results: spatially-explicit supply function for biodiversity conservation (if this linked to the traditional FS)</a:t>
            </a:r>
            <a:endParaRPr lang="en-GB" altLang="pt-PT" sz="2400" dirty="0">
              <a:latin typeface="Tahoma" panose="020B0604030504040204" pitchFamily="34" charset="0"/>
              <a:ea typeface="Tahoma" panose="020B0604030504040204" pitchFamily="34" charset="0"/>
              <a:cs typeface="Tahoma" panose="020B0604030504040204" pitchFamily="34" charset="0"/>
            </a:endParaRPr>
          </a:p>
        </p:txBody>
      </p:sp>
      <p:pic>
        <p:nvPicPr>
          <p:cNvPr id="10" name="Imagem 8"/>
          <p:cNvPicPr/>
          <p:nvPr/>
        </p:nvPicPr>
        <p:blipFill rotWithShape="1">
          <a:blip r:embed="rId2" cstate="print">
            <a:extLst>
              <a:ext uri="{28A0092B-C50C-407E-A947-70E740481C1C}">
                <a14:useLocalDpi xmlns:a14="http://schemas.microsoft.com/office/drawing/2010/main" val="0"/>
              </a:ext>
            </a:extLst>
          </a:blip>
          <a:srcRect/>
          <a:stretch/>
        </p:blipFill>
        <p:spPr bwMode="auto">
          <a:xfrm>
            <a:off x="3649963" y="1340768"/>
            <a:ext cx="5400040" cy="5488402"/>
          </a:xfrm>
          <a:prstGeom prst="rect">
            <a:avLst/>
          </a:prstGeom>
          <a:ln>
            <a:noFill/>
          </a:ln>
          <a:extLst>
            <a:ext uri="{53640926-AAD7-44D8-BBD7-CCE9431645EC}">
              <a14:shadowObscured xmlns:a14="http://schemas.microsoft.com/office/drawing/2010/main"/>
            </a:ext>
          </a:extLst>
        </p:spPr>
      </p:pic>
      <p:sp>
        <p:nvSpPr>
          <p:cNvPr id="11" name="CaixaDeTexto 3"/>
          <p:cNvSpPr txBox="1"/>
          <p:nvPr/>
        </p:nvSpPr>
        <p:spPr>
          <a:xfrm>
            <a:off x="358612" y="4985023"/>
            <a:ext cx="3258183" cy="1815882"/>
          </a:xfrm>
          <a:prstGeom prst="rect">
            <a:avLst/>
          </a:prstGeom>
          <a:noFill/>
        </p:spPr>
        <p:txBody>
          <a:bodyPr wrap="square" rtlCol="0">
            <a:spAutoFit/>
          </a:bodyPr>
          <a:lstStyle/>
          <a:p>
            <a:pPr marL="171450" indent="-171450">
              <a:buFont typeface="Arial" panose="020B0604020202020204" pitchFamily="34" charset="0"/>
              <a:buChar char="•"/>
            </a:pPr>
            <a:r>
              <a:rPr lang="en-GB" sz="1400" b="1" dirty="0" smtClean="0"/>
              <a:t>P_RFP</a:t>
            </a:r>
            <a:r>
              <a:rPr lang="en-GB" sz="1400" dirty="0" smtClean="0"/>
              <a:t> - % of area under the traditional FS</a:t>
            </a:r>
          </a:p>
          <a:p>
            <a:pPr marL="171450" indent="-171450">
              <a:buFont typeface="Arial" panose="020B0604020202020204" pitchFamily="34" charset="0"/>
              <a:buChar char="•"/>
            </a:pPr>
            <a:r>
              <a:rPr lang="en-GB" sz="1400" b="1" dirty="0" smtClean="0"/>
              <a:t>GIR</a:t>
            </a:r>
            <a:r>
              <a:rPr lang="en-GB" sz="1400" dirty="0" smtClean="0"/>
              <a:t> – gross income ratio</a:t>
            </a:r>
          </a:p>
          <a:p>
            <a:pPr marL="171450" indent="-171450">
              <a:buFont typeface="Arial" panose="020B0604020202020204" pitchFamily="34" charset="0"/>
              <a:buChar char="•"/>
            </a:pPr>
            <a:r>
              <a:rPr lang="en-GB" sz="1400" b="1" dirty="0" smtClean="0"/>
              <a:t>MPA</a:t>
            </a:r>
            <a:r>
              <a:rPr lang="en-GB" sz="1400" dirty="0" smtClean="0"/>
              <a:t> – Mean patch area</a:t>
            </a:r>
          </a:p>
          <a:p>
            <a:pPr marL="171450" indent="-171450">
              <a:buFont typeface="Arial" panose="020B0604020202020204" pitchFamily="34" charset="0"/>
              <a:buChar char="•"/>
            </a:pPr>
            <a:r>
              <a:rPr lang="en-GB" sz="1400" b="1" dirty="0" smtClean="0"/>
              <a:t>NPATCH</a:t>
            </a:r>
            <a:r>
              <a:rPr lang="en-GB" sz="1400" dirty="0" smtClean="0"/>
              <a:t> – Number of patches</a:t>
            </a:r>
          </a:p>
          <a:p>
            <a:pPr marL="171450" indent="-171450">
              <a:buFont typeface="Arial" panose="020B0604020202020204" pitchFamily="34" charset="0"/>
              <a:buChar char="•"/>
            </a:pPr>
            <a:r>
              <a:rPr lang="en-GB" sz="1400" b="1" dirty="0" smtClean="0"/>
              <a:t>LU/ha</a:t>
            </a:r>
            <a:r>
              <a:rPr lang="en-GB" sz="1400" dirty="0" smtClean="0"/>
              <a:t> – Livestock density</a:t>
            </a:r>
          </a:p>
          <a:p>
            <a:pPr marL="171450" indent="-171450">
              <a:buFont typeface="Arial" panose="020B0604020202020204" pitchFamily="34" charset="0"/>
              <a:buChar char="•"/>
            </a:pPr>
            <a:r>
              <a:rPr lang="en-GB" sz="1400" b="1" dirty="0" smtClean="0"/>
              <a:t>CEH</a:t>
            </a:r>
            <a:r>
              <a:rPr lang="en-GB" sz="1400" dirty="0" smtClean="0"/>
              <a:t> – Early harvest (% of cropland harvested before the 31st May)</a:t>
            </a:r>
            <a:endParaRPr lang="en-GB" sz="1400" dirty="0"/>
          </a:p>
        </p:txBody>
      </p:sp>
    </p:spTree>
    <p:extLst>
      <p:ext uri="{BB962C8B-B14F-4D97-AF65-F5344CB8AC3E}">
        <p14:creationId xmlns:p14="http://schemas.microsoft.com/office/powerpoint/2010/main" val="3766146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systems’</a:t>
            </a:r>
            <a:br>
              <a:rPr lang="en-GB" altLang="pt-PT" sz="3200" b="1" dirty="0" smtClean="0">
                <a:solidFill>
                  <a:srgbClr val="00B050"/>
                </a:solidFill>
              </a:rPr>
            </a:br>
            <a:r>
              <a:rPr lang="en-GB" altLang="pt-PT" sz="3200" b="1" dirty="0" smtClean="0">
                <a:solidFill>
                  <a:srgbClr val="00B050"/>
                </a:solidFill>
              </a:rPr>
              <a:t>effects on the landscape</a:t>
            </a:r>
          </a:p>
        </p:txBody>
      </p:sp>
      <p:sp>
        <p:nvSpPr>
          <p:cNvPr id="6" name="Content Placeholder 2"/>
          <p:cNvSpPr>
            <a:spLocks noGrp="1"/>
          </p:cNvSpPr>
          <p:nvPr>
            <p:ph idx="1"/>
          </p:nvPr>
        </p:nvSpPr>
        <p:spPr>
          <a:xfrm>
            <a:off x="457200" y="1340768"/>
            <a:ext cx="8229600" cy="864096"/>
          </a:xfrm>
        </p:spPr>
        <p:txBody>
          <a:bodyPr/>
          <a:lstStyle/>
          <a:p>
            <a:pPr marL="0" indent="0">
              <a:buNone/>
            </a:pPr>
            <a:r>
              <a:rPr lang="en-GB" altLang="pt-PT" sz="2400" dirty="0" smtClean="0"/>
              <a:t>In a different study, we compared landscape variables across the different farming systems in the area.</a:t>
            </a:r>
          </a:p>
        </p:txBody>
      </p:sp>
      <p:pic>
        <p:nvPicPr>
          <p:cNvPr id="5" name="Picture 4"/>
          <p:cNvPicPr>
            <a:picLocks noChangeAspect="1"/>
          </p:cNvPicPr>
          <p:nvPr/>
        </p:nvPicPr>
        <p:blipFill>
          <a:blip r:embed="rId2"/>
          <a:stretch>
            <a:fillRect/>
          </a:stretch>
        </p:blipFill>
        <p:spPr>
          <a:xfrm>
            <a:off x="0" y="2358670"/>
            <a:ext cx="9144000" cy="5481439"/>
          </a:xfrm>
          <a:prstGeom prst="rect">
            <a:avLst/>
          </a:prstGeom>
        </p:spPr>
      </p:pic>
    </p:spTree>
    <p:extLst>
      <p:ext uri="{BB962C8B-B14F-4D97-AF65-F5344CB8AC3E}">
        <p14:creationId xmlns:p14="http://schemas.microsoft.com/office/powerpoint/2010/main" val="921531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sp>
        <p:nvSpPr>
          <p:cNvPr id="5" name="Rectangle 5"/>
          <p:cNvSpPr>
            <a:spLocks noChangeArrowheads="1"/>
          </p:cNvSpPr>
          <p:nvPr/>
        </p:nvSpPr>
        <p:spPr bwMode="auto">
          <a:xfrm>
            <a:off x="747712" y="1196752"/>
            <a:ext cx="76485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Method:</a:t>
            </a:r>
          </a:p>
          <a:p>
            <a:pPr eaLnBrk="1" hangingPunct="1">
              <a:spcBef>
                <a:spcPct val="0"/>
              </a:spcBef>
              <a:buFontTx/>
              <a:buNone/>
            </a:pPr>
            <a:endParaRPr lang="en-GB" altLang="pt-PT" sz="2400" dirty="0" smtClean="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Comparing values of several landscape metrics across different farming systems.</a:t>
            </a:r>
          </a:p>
          <a:p>
            <a:pPr eaLnBrk="1" hangingPunct="1">
              <a:spcBef>
                <a:spcPct val="0"/>
              </a:spcBef>
              <a:buFontTx/>
              <a:buNone/>
            </a:pPr>
            <a:endParaRPr lang="en-GB" altLang="pt-PT" sz="2400" dirty="0" smtClean="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Sample:</a:t>
            </a:r>
          </a:p>
          <a:p>
            <a:pPr eaLnBrk="1" hangingPunct="1">
              <a:spcBef>
                <a:spcPct val="0"/>
              </a:spcBef>
              <a:buFontTx/>
              <a:buNone/>
            </a:pPr>
            <a:endParaRPr lang="en-GB" altLang="pt-PT" sz="2400" dirty="0" smtClean="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pPr>
            <a:r>
              <a:rPr lang="en-GB" altLang="pt-PT" sz="2400" dirty="0" smtClean="0">
                <a:latin typeface="Tahoma" panose="020B0604030504040204" pitchFamily="34" charset="0"/>
                <a:ea typeface="Tahoma" panose="020B0604030504040204" pitchFamily="34" charset="0"/>
                <a:cs typeface="Tahoma" panose="020B0604030504040204" pitchFamily="34" charset="0"/>
              </a:rPr>
              <a:t> Random circles with 1 sq. Km</a:t>
            </a:r>
            <a:endParaRPr lang="en-GB" altLang="pt-PT" sz="2400" baseline="30000" dirty="0" smtClean="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pPr>
            <a:r>
              <a:rPr lang="en-GB" altLang="pt-PT" sz="2400" dirty="0" smtClean="0">
                <a:latin typeface="Tahoma" panose="020B0604030504040204" pitchFamily="34" charset="0"/>
                <a:ea typeface="Tahoma" panose="020B0604030504040204" pitchFamily="34" charset="0"/>
                <a:cs typeface="Tahoma" panose="020B0604030504040204" pitchFamily="34" charset="0"/>
              </a:rPr>
              <a:t> Totally included in a single Farming system (FS)</a:t>
            </a:r>
          </a:p>
          <a:p>
            <a:pPr eaLnBrk="1" hangingPunct="1">
              <a:spcBef>
                <a:spcPct val="0"/>
              </a:spcBef>
            </a:pPr>
            <a:r>
              <a:rPr lang="en-GB" altLang="pt-PT" sz="2400" dirty="0" smtClean="0">
                <a:latin typeface="Tahoma" panose="020B0604030504040204" pitchFamily="34" charset="0"/>
                <a:ea typeface="Tahoma" panose="020B0604030504040204" pitchFamily="34" charset="0"/>
                <a:cs typeface="Tahoma" panose="020B0604030504040204" pitchFamily="34" charset="0"/>
              </a:rPr>
              <a:t> No overlap among sampling circles</a:t>
            </a:r>
          </a:p>
          <a:p>
            <a:pPr eaLnBrk="1" hangingPunct="1">
              <a:spcBef>
                <a:spcPct val="0"/>
              </a:spcBef>
            </a:pPr>
            <a:r>
              <a:rPr lang="en-GB" altLang="pt-PT" sz="2400" dirty="0" smtClean="0">
                <a:latin typeface="Tahoma" panose="020B0604030504040204" pitchFamily="34" charset="0"/>
                <a:ea typeface="Tahoma" panose="020B0604030504040204" pitchFamily="34" charset="0"/>
                <a:cs typeface="Tahoma" panose="020B0604030504040204" pitchFamily="34" charset="0"/>
              </a:rPr>
              <a:t> Minimum of 30 circles per FS</a:t>
            </a:r>
          </a:p>
          <a:p>
            <a:pPr eaLnBrk="1" hangingPunct="1">
              <a:spcBef>
                <a:spcPct val="0"/>
              </a:spcBef>
            </a:pPr>
            <a:endParaRPr lang="en-GB" altLang="pt-PT" sz="1800" dirty="0" smtClean="0">
              <a:solidFill>
                <a:srgbClr val="387C2B"/>
              </a:solidFill>
            </a:endParaRPr>
          </a:p>
          <a:p>
            <a:pPr eaLnBrk="1" hangingPunct="1">
              <a:spcBef>
                <a:spcPct val="0"/>
              </a:spcBef>
              <a:buNone/>
            </a:pPr>
            <a:endParaRPr lang="en-GB" altLang="pt-PT" sz="1800" dirty="0" smtClean="0">
              <a:solidFill>
                <a:srgbClr val="387C2B"/>
              </a:solidFill>
            </a:endParaRPr>
          </a:p>
        </p:txBody>
      </p:sp>
    </p:spTree>
    <p:extLst>
      <p:ext uri="{BB962C8B-B14F-4D97-AF65-F5344CB8AC3E}">
        <p14:creationId xmlns:p14="http://schemas.microsoft.com/office/powerpoint/2010/main" val="1397481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pic>
        <p:nvPicPr>
          <p:cNvPr id="4" name="Imagem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88" y="2530475"/>
            <a:ext cx="22383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4100" y="2530475"/>
            <a:ext cx="22621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9300" y="2530475"/>
            <a:ext cx="2235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9263" y="2527300"/>
            <a:ext cx="223837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Marcador de Posição de Conteúdo 14"/>
          <p:cNvGraphicFramePr>
            <a:graphicFrameLocks noGrp="1"/>
          </p:cNvGraphicFramePr>
          <p:nvPr>
            <p:ph/>
            <p:extLst>
              <p:ext uri="{D42A27DB-BD31-4B8C-83A1-F6EECF244321}">
                <p14:modId xmlns:p14="http://schemas.microsoft.com/office/powerpoint/2010/main" val="2138469266"/>
              </p:ext>
            </p:extLst>
          </p:nvPr>
        </p:nvGraphicFramePr>
        <p:xfrm>
          <a:off x="115888" y="5292725"/>
          <a:ext cx="8899524" cy="914400"/>
        </p:xfrm>
        <a:graphic>
          <a:graphicData uri="http://schemas.openxmlformats.org/drawingml/2006/table">
            <a:tbl>
              <a:tblPr firstRow="1" bandRow="1">
                <a:tableStyleId>{5C22544A-7EE6-4342-B048-85BDC9FD1C3A}</a:tableStyleId>
              </a:tblPr>
              <a:tblGrid>
                <a:gridCol w="2224881">
                  <a:extLst>
                    <a:ext uri="{9D8B030D-6E8A-4147-A177-3AD203B41FA5}">
                      <a16:colId xmlns:a16="http://schemas.microsoft.com/office/drawing/2014/main" val="20000"/>
                    </a:ext>
                  </a:extLst>
                </a:gridCol>
                <a:gridCol w="2224881">
                  <a:extLst>
                    <a:ext uri="{9D8B030D-6E8A-4147-A177-3AD203B41FA5}">
                      <a16:colId xmlns:a16="http://schemas.microsoft.com/office/drawing/2014/main" val="20001"/>
                    </a:ext>
                  </a:extLst>
                </a:gridCol>
                <a:gridCol w="2224881">
                  <a:extLst>
                    <a:ext uri="{9D8B030D-6E8A-4147-A177-3AD203B41FA5}">
                      <a16:colId xmlns:a16="http://schemas.microsoft.com/office/drawing/2014/main" val="20002"/>
                    </a:ext>
                  </a:extLst>
                </a:gridCol>
                <a:gridCol w="2224881">
                  <a:extLst>
                    <a:ext uri="{9D8B030D-6E8A-4147-A177-3AD203B41FA5}">
                      <a16:colId xmlns:a16="http://schemas.microsoft.com/office/drawing/2014/main" val="20003"/>
                    </a:ext>
                  </a:extLst>
                </a:gridCol>
              </a:tblGrid>
              <a:tr h="914400">
                <a:tc>
                  <a:txBody>
                    <a:bodyPr/>
                    <a:lstStyle/>
                    <a:p>
                      <a:pPr algn="ctr"/>
                      <a:r>
                        <a:rPr lang="en-GB" sz="1800" noProof="0" dirty="0" smtClean="0">
                          <a:solidFill>
                            <a:srgbClr val="387C2B"/>
                          </a:solidFill>
                        </a:rPr>
                        <a:t>Traditional</a:t>
                      </a:r>
                    </a:p>
                    <a:p>
                      <a:pPr algn="ctr"/>
                      <a:r>
                        <a:rPr lang="en-GB" sz="1600" b="0" noProof="0" dirty="0" smtClean="0">
                          <a:solidFill>
                            <a:srgbClr val="387C2B"/>
                          </a:solidFill>
                        </a:rPr>
                        <a:t>(n=85)</a:t>
                      </a:r>
                      <a:endParaRPr lang="en-GB" sz="1800" b="0" noProof="0" dirty="0">
                        <a:solidFill>
                          <a:srgbClr val="387C2B"/>
                        </a:solidFill>
                      </a:endParaRPr>
                    </a:p>
                  </a:txBody>
                  <a:tcPr marL="91446" marR="91446" marT="45670" marB="45670" anchor="ctr" anchorCtr="1">
                    <a:noFill/>
                  </a:tcPr>
                </a:tc>
                <a:tc>
                  <a:txBody>
                    <a:bodyPr/>
                    <a:lstStyle/>
                    <a:p>
                      <a:pPr algn="ctr"/>
                      <a:r>
                        <a:rPr lang="en-GB" sz="1800" noProof="0" dirty="0" smtClean="0">
                          <a:solidFill>
                            <a:srgbClr val="387C2B"/>
                          </a:solidFill>
                        </a:rPr>
                        <a:t>Annual crops</a:t>
                      </a:r>
                    </a:p>
                    <a:p>
                      <a:pPr algn="ctr"/>
                      <a:r>
                        <a:rPr lang="en-GB" sz="1800" b="0" noProof="0" dirty="0" smtClean="0">
                          <a:solidFill>
                            <a:srgbClr val="387C2B"/>
                          </a:solidFill>
                        </a:rPr>
                        <a:t>(n=33)</a:t>
                      </a:r>
                      <a:endParaRPr lang="en-GB" sz="1800" noProof="0" dirty="0">
                        <a:solidFill>
                          <a:srgbClr val="387C2B"/>
                        </a:solidFill>
                      </a:endParaRPr>
                    </a:p>
                  </a:txBody>
                  <a:tcPr marL="91446" marR="91446" marT="45670" marB="45670" anchor="ctr" anchorCtr="1">
                    <a:noFill/>
                  </a:tcPr>
                </a:tc>
                <a:tc>
                  <a:txBody>
                    <a:bodyPr/>
                    <a:lstStyle/>
                    <a:p>
                      <a:pPr algn="ctr"/>
                      <a:r>
                        <a:rPr lang="en-GB" sz="1800" noProof="0" dirty="0" smtClean="0">
                          <a:solidFill>
                            <a:srgbClr val="387C2B"/>
                          </a:solidFill>
                        </a:rPr>
                        <a:t>Cattle</a:t>
                      </a:r>
                    </a:p>
                    <a:p>
                      <a:pPr algn="ctr"/>
                      <a:r>
                        <a:rPr lang="en-GB" sz="1800" b="0" noProof="0" dirty="0" smtClean="0">
                          <a:solidFill>
                            <a:srgbClr val="387C2B"/>
                          </a:solidFill>
                        </a:rPr>
                        <a:t>(n=91)</a:t>
                      </a:r>
                      <a:endParaRPr lang="en-GB" sz="1800" noProof="0" dirty="0">
                        <a:solidFill>
                          <a:srgbClr val="387C2B"/>
                        </a:solidFill>
                      </a:endParaRPr>
                    </a:p>
                  </a:txBody>
                  <a:tcPr marL="91446" marR="91446" marT="45670" marB="45670" anchor="ctr" anchorCtr="1">
                    <a:noFill/>
                  </a:tcPr>
                </a:tc>
                <a:tc>
                  <a:txBody>
                    <a:bodyPr/>
                    <a:lstStyle/>
                    <a:p>
                      <a:pPr algn="ctr"/>
                      <a:r>
                        <a:rPr lang="en-GB" sz="1800" noProof="0" dirty="0" smtClean="0">
                          <a:solidFill>
                            <a:srgbClr val="387C2B"/>
                          </a:solidFill>
                        </a:rPr>
                        <a:t>Sheep</a:t>
                      </a:r>
                    </a:p>
                    <a:p>
                      <a:pPr algn="ctr"/>
                      <a:r>
                        <a:rPr lang="en-GB" sz="1800" b="0" noProof="0" dirty="0" smtClean="0">
                          <a:solidFill>
                            <a:srgbClr val="387C2B"/>
                          </a:solidFill>
                        </a:rPr>
                        <a:t>(n=32)</a:t>
                      </a:r>
                      <a:endParaRPr lang="en-GB" sz="1800" noProof="0" dirty="0">
                        <a:solidFill>
                          <a:srgbClr val="387C2B"/>
                        </a:solidFill>
                      </a:endParaRPr>
                    </a:p>
                  </a:txBody>
                  <a:tcPr marL="91446" marR="91446" marT="45670" marB="45670" anchor="ctr" anchorCtr="1">
                    <a:noFill/>
                  </a:tcPr>
                </a:tc>
                <a:extLst>
                  <a:ext uri="{0D108BD9-81ED-4DB2-BD59-A6C34878D82A}">
                    <a16:rowId xmlns:a16="http://schemas.microsoft.com/office/drawing/2014/main" val="10000"/>
                  </a:ext>
                </a:extLst>
              </a:tr>
            </a:tbl>
          </a:graphicData>
        </a:graphic>
      </p:graphicFrame>
      <p:sp>
        <p:nvSpPr>
          <p:cNvPr id="10" name="Rectangle 5"/>
          <p:cNvSpPr>
            <a:spLocks noChangeArrowheads="1"/>
          </p:cNvSpPr>
          <p:nvPr/>
        </p:nvSpPr>
        <p:spPr bwMode="auto">
          <a:xfrm>
            <a:off x="141288" y="1514475"/>
            <a:ext cx="8836025"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pt-PT" sz="2800" dirty="0" smtClean="0">
                <a:solidFill>
                  <a:srgbClr val="387C2B"/>
                </a:solidFill>
              </a:rPr>
              <a:t>Sampling landscape circles in Farming system maps</a:t>
            </a:r>
            <a:endParaRPr lang="en-GB" altLang="pt-PT" sz="2000" dirty="0">
              <a:solidFill>
                <a:srgbClr val="387C2B"/>
              </a:solidFill>
            </a:endParaRPr>
          </a:p>
        </p:txBody>
      </p:sp>
    </p:spTree>
    <p:extLst>
      <p:ext uri="{BB962C8B-B14F-4D97-AF65-F5344CB8AC3E}">
        <p14:creationId xmlns:p14="http://schemas.microsoft.com/office/powerpoint/2010/main" val="42299382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sp>
        <p:nvSpPr>
          <p:cNvPr id="11" name="Marcador de Posição do Número do Diapositivo 4"/>
          <p:cNvSpPr>
            <a:spLocks noGrp="1"/>
          </p:cNvSpPr>
          <p:nvPr>
            <p:ph type="sldNum" sz="quarter" idx="12"/>
          </p:nvPr>
        </p:nvSpPr>
        <p:spPr>
          <a:xfrm>
            <a:off x="6553200" y="6245225"/>
            <a:ext cx="21336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1A2BD10-438F-418C-A795-2FE499B4C4FC}" type="slidenum">
              <a:rPr lang="pt-PT" altLang="pt-PT" sz="1400" smtClean="0"/>
              <a:pPr>
                <a:spcBef>
                  <a:spcPct val="0"/>
                </a:spcBef>
                <a:buFontTx/>
                <a:buNone/>
              </a:pPr>
              <a:t>37</a:t>
            </a:fld>
            <a:endParaRPr lang="pt-PT" altLang="pt-PT" sz="1400"/>
          </a:p>
        </p:txBody>
      </p:sp>
      <p:graphicFrame>
        <p:nvGraphicFramePr>
          <p:cNvPr id="12" name="Tabela 1"/>
          <p:cNvGraphicFramePr>
            <a:graphicFrameLocks noGrp="1"/>
          </p:cNvGraphicFramePr>
          <p:nvPr>
            <p:extLst>
              <p:ext uri="{D42A27DB-BD31-4B8C-83A1-F6EECF244321}">
                <p14:modId xmlns:p14="http://schemas.microsoft.com/office/powerpoint/2010/main" val="1400182533"/>
              </p:ext>
            </p:extLst>
          </p:nvPr>
        </p:nvGraphicFramePr>
        <p:xfrm>
          <a:off x="2463800" y="1316839"/>
          <a:ext cx="6567488" cy="5943600"/>
        </p:xfrm>
        <a:graphic>
          <a:graphicData uri="http://schemas.openxmlformats.org/drawingml/2006/table">
            <a:tbl>
              <a:tblPr firstRow="1" firstCol="1" bandRow="1">
                <a:tableStyleId>{5C22544A-7EE6-4342-B048-85BDC9FD1C3A}</a:tableStyleId>
              </a:tblPr>
              <a:tblGrid>
                <a:gridCol w="982342">
                  <a:extLst>
                    <a:ext uri="{9D8B030D-6E8A-4147-A177-3AD203B41FA5}">
                      <a16:colId xmlns:a16="http://schemas.microsoft.com/office/drawing/2014/main" val="20000"/>
                    </a:ext>
                  </a:extLst>
                </a:gridCol>
                <a:gridCol w="3937868">
                  <a:extLst>
                    <a:ext uri="{9D8B030D-6E8A-4147-A177-3AD203B41FA5}">
                      <a16:colId xmlns:a16="http://schemas.microsoft.com/office/drawing/2014/main" val="20001"/>
                    </a:ext>
                  </a:extLst>
                </a:gridCol>
                <a:gridCol w="1647278">
                  <a:extLst>
                    <a:ext uri="{9D8B030D-6E8A-4147-A177-3AD203B41FA5}">
                      <a16:colId xmlns:a16="http://schemas.microsoft.com/office/drawing/2014/main" val="20002"/>
                    </a:ext>
                  </a:extLst>
                </a:gridCol>
              </a:tblGrid>
              <a:tr h="253022">
                <a:tc>
                  <a:txBody>
                    <a:bodyPr/>
                    <a:lstStyle/>
                    <a:p>
                      <a:pPr algn="just">
                        <a:lnSpc>
                          <a:spcPct val="150000"/>
                        </a:lnSpc>
                        <a:spcBef>
                          <a:spcPts val="600"/>
                        </a:spcBef>
                        <a:spcAft>
                          <a:spcPts val="0"/>
                        </a:spcAft>
                      </a:pPr>
                      <a:r>
                        <a:rPr lang="en-US" sz="1200" dirty="0">
                          <a:solidFill>
                            <a:srgbClr val="387C2B"/>
                          </a:solidFill>
                          <a:effectLst/>
                        </a:rPr>
                        <a:t>VARIABLE</a:t>
                      </a:r>
                      <a:endParaRPr lang="pt-PT" sz="1200" dirty="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200" dirty="0">
                          <a:solidFill>
                            <a:srgbClr val="387C2B"/>
                          </a:solidFill>
                          <a:effectLst/>
                        </a:rPr>
                        <a:t>DESCRIPTION</a:t>
                      </a:r>
                      <a:endParaRPr lang="pt-PT" sz="1200" dirty="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200" dirty="0">
                          <a:solidFill>
                            <a:srgbClr val="387C2B"/>
                          </a:solidFill>
                          <a:effectLst/>
                        </a:rPr>
                        <a:t>Mean ± SD (Min-Max)</a:t>
                      </a:r>
                      <a:endParaRPr lang="pt-PT" sz="1200" dirty="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0"/>
                  </a:ext>
                </a:extLst>
              </a:tr>
              <a:tr h="295193">
                <a:tc gridSpan="2">
                  <a:txBody>
                    <a:bodyPr/>
                    <a:lstStyle/>
                    <a:p>
                      <a:pPr algn="just">
                        <a:lnSpc>
                          <a:spcPct val="150000"/>
                        </a:lnSpc>
                        <a:spcBef>
                          <a:spcPts val="600"/>
                        </a:spcBef>
                        <a:spcAft>
                          <a:spcPts val="0"/>
                        </a:spcAft>
                      </a:pPr>
                      <a:r>
                        <a:rPr lang="en-US" sz="1400" dirty="0">
                          <a:solidFill>
                            <a:srgbClr val="387C2B"/>
                          </a:solidFill>
                          <a:effectLst/>
                        </a:rPr>
                        <a:t>Landscape </a:t>
                      </a:r>
                      <a:r>
                        <a:rPr lang="en-US" sz="1400" dirty="0">
                          <a:solidFill>
                            <a:srgbClr val="C00000"/>
                          </a:solidFill>
                          <a:effectLst/>
                        </a:rPr>
                        <a:t>configuration</a:t>
                      </a:r>
                      <a:r>
                        <a:rPr lang="en-US" sz="1400" dirty="0">
                          <a:solidFill>
                            <a:srgbClr val="387C2B"/>
                          </a:solidFill>
                          <a:effectLst/>
                        </a:rPr>
                        <a:t> variables:</a:t>
                      </a:r>
                      <a:endParaRPr lang="pt-PT" sz="1400" dirty="0">
                        <a:solidFill>
                          <a:srgbClr val="387C2B"/>
                        </a:solidFill>
                        <a:effectLst/>
                        <a:latin typeface="Times New Roman" panose="02020603050405020304" pitchFamily="18" charset="0"/>
                        <a:ea typeface="Droid Sans Fallback"/>
                      </a:endParaRPr>
                    </a:p>
                  </a:txBody>
                  <a:tcPr marL="58022" marR="58022" marT="0" marB="0"/>
                </a:tc>
                <a:tc hMerge="1">
                  <a:txBody>
                    <a:bodyPr/>
                    <a:lstStyle/>
                    <a:p>
                      <a:endParaRPr lang="pt-PT"/>
                    </a:p>
                  </a:txBody>
                  <a:tcPr/>
                </a:tc>
                <a:tc>
                  <a:txBody>
                    <a:bodyPr/>
                    <a:lstStyle/>
                    <a:p>
                      <a:pPr algn="just">
                        <a:lnSpc>
                          <a:spcPct val="150000"/>
                        </a:lnSpc>
                        <a:spcBef>
                          <a:spcPts val="600"/>
                        </a:spcBef>
                        <a:spcAft>
                          <a:spcPts val="0"/>
                        </a:spcAft>
                      </a:pPr>
                      <a:r>
                        <a:rPr lang="en-US" sz="1000">
                          <a:solidFill>
                            <a:srgbClr val="387C2B"/>
                          </a:solidFill>
                          <a:effectLst/>
                        </a:rPr>
                        <a:t> </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1"/>
                  </a:ext>
                </a:extLst>
              </a:tr>
              <a:tr h="210851">
                <a:tc>
                  <a:txBody>
                    <a:bodyPr/>
                    <a:lstStyle/>
                    <a:p>
                      <a:pPr algn="just">
                        <a:lnSpc>
                          <a:spcPct val="150000"/>
                        </a:lnSpc>
                        <a:spcBef>
                          <a:spcPts val="600"/>
                        </a:spcBef>
                        <a:spcAft>
                          <a:spcPts val="0"/>
                        </a:spcAft>
                      </a:pPr>
                      <a:r>
                        <a:rPr lang="en-US" sz="1000">
                          <a:solidFill>
                            <a:srgbClr val="387C2B"/>
                          </a:solidFill>
                          <a:effectLst/>
                        </a:rPr>
                        <a:t>NPATCH</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Number of patches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6.05 ± 3.36 (1 – 20)</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2"/>
                  </a:ext>
                </a:extLst>
              </a:tr>
              <a:tr h="210851">
                <a:tc>
                  <a:txBody>
                    <a:bodyPr/>
                    <a:lstStyle/>
                    <a:p>
                      <a:pPr algn="just">
                        <a:lnSpc>
                          <a:spcPct val="150000"/>
                        </a:lnSpc>
                        <a:spcBef>
                          <a:spcPts val="600"/>
                        </a:spcBef>
                        <a:spcAft>
                          <a:spcPts val="0"/>
                        </a:spcAft>
                      </a:pPr>
                      <a:r>
                        <a:rPr lang="en-US" sz="1000" dirty="0">
                          <a:solidFill>
                            <a:srgbClr val="387C2B"/>
                          </a:solidFill>
                          <a:effectLst/>
                        </a:rPr>
                        <a:t>TEDG</a:t>
                      </a:r>
                      <a:endParaRPr lang="pt-PT" sz="1000" dirty="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Total edges (plot boundary excluded) in each plot (meters)</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63.74 ± 35.01 (0-185.09)</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3"/>
                  </a:ext>
                </a:extLst>
              </a:tr>
              <a:tr h="421704">
                <a:tc>
                  <a:txBody>
                    <a:bodyPr/>
                    <a:lstStyle/>
                    <a:p>
                      <a:pPr algn="just">
                        <a:lnSpc>
                          <a:spcPct val="150000"/>
                        </a:lnSpc>
                        <a:spcBef>
                          <a:spcPts val="600"/>
                        </a:spcBef>
                        <a:spcAft>
                          <a:spcPts val="0"/>
                        </a:spcAft>
                      </a:pPr>
                      <a:r>
                        <a:rPr lang="en-US" sz="1000" dirty="0">
                          <a:solidFill>
                            <a:srgbClr val="387C2B"/>
                          </a:solidFill>
                          <a:effectLst/>
                        </a:rPr>
                        <a:t>PSCOV</a:t>
                      </a:r>
                      <a:endParaRPr lang="pt-PT" sz="1000" dirty="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Patch size coefficient of variance (patch size standard deviation divided by the mean patch size)</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111.22 ± 46.79 (0-285.92)</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4"/>
                  </a:ext>
                </a:extLst>
              </a:tr>
              <a:tr h="642242">
                <a:tc>
                  <a:txBody>
                    <a:bodyPr/>
                    <a:lstStyle/>
                    <a:p>
                      <a:pPr algn="just">
                        <a:lnSpc>
                          <a:spcPct val="150000"/>
                        </a:lnSpc>
                        <a:spcBef>
                          <a:spcPts val="600"/>
                        </a:spcBef>
                        <a:spcAft>
                          <a:spcPts val="0"/>
                        </a:spcAft>
                      </a:pPr>
                      <a:r>
                        <a:rPr lang="en-US" sz="1000">
                          <a:solidFill>
                            <a:srgbClr val="387C2B"/>
                          </a:solidFill>
                          <a:effectLst/>
                        </a:rPr>
                        <a:t>AWMSI</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Area weighted mean shape index (area weighted sum of each patches perimeter divided by the square root of patch area for all patches and adjusted for the plot, divided by the number of patches)</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1.44 ± 0.27 (1 – 2.49)</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5"/>
                  </a:ext>
                </a:extLst>
              </a:tr>
              <a:tr h="295193">
                <a:tc gridSpan="2">
                  <a:txBody>
                    <a:bodyPr/>
                    <a:lstStyle/>
                    <a:p>
                      <a:pPr algn="just">
                        <a:lnSpc>
                          <a:spcPct val="150000"/>
                        </a:lnSpc>
                        <a:spcBef>
                          <a:spcPts val="600"/>
                        </a:spcBef>
                        <a:spcAft>
                          <a:spcPts val="0"/>
                        </a:spcAft>
                      </a:pPr>
                      <a:r>
                        <a:rPr lang="en-US" sz="1400" dirty="0">
                          <a:solidFill>
                            <a:srgbClr val="387C2B"/>
                          </a:solidFill>
                          <a:effectLst/>
                        </a:rPr>
                        <a:t>Landscape </a:t>
                      </a:r>
                      <a:r>
                        <a:rPr lang="en-US" sz="1400" dirty="0">
                          <a:solidFill>
                            <a:srgbClr val="C00000"/>
                          </a:solidFill>
                          <a:effectLst/>
                        </a:rPr>
                        <a:t>composition</a:t>
                      </a:r>
                      <a:r>
                        <a:rPr lang="en-US" sz="1400" dirty="0">
                          <a:solidFill>
                            <a:srgbClr val="387C2B"/>
                          </a:solidFill>
                          <a:effectLst/>
                        </a:rPr>
                        <a:t> variables:</a:t>
                      </a:r>
                      <a:endParaRPr lang="pt-PT" sz="1400" dirty="0">
                        <a:solidFill>
                          <a:srgbClr val="387C2B"/>
                        </a:solidFill>
                        <a:effectLst/>
                        <a:latin typeface="Times New Roman" panose="02020603050405020304" pitchFamily="18" charset="0"/>
                        <a:ea typeface="Droid Sans Fallback"/>
                      </a:endParaRPr>
                    </a:p>
                  </a:txBody>
                  <a:tcPr marL="58022" marR="58022" marT="0" marB="0"/>
                </a:tc>
                <a:tc hMerge="1">
                  <a:txBody>
                    <a:bodyPr/>
                    <a:lstStyle/>
                    <a:p>
                      <a:endParaRPr lang="pt-PT"/>
                    </a:p>
                  </a:txBody>
                  <a:tcPr/>
                </a:tc>
                <a:tc>
                  <a:txBody>
                    <a:bodyPr/>
                    <a:lstStyle/>
                    <a:p>
                      <a:pPr algn="just">
                        <a:lnSpc>
                          <a:spcPct val="150000"/>
                        </a:lnSpc>
                        <a:spcBef>
                          <a:spcPts val="600"/>
                        </a:spcBef>
                        <a:spcAft>
                          <a:spcPts val="0"/>
                        </a:spcAft>
                      </a:pPr>
                      <a:r>
                        <a:rPr lang="en-US" sz="1000">
                          <a:solidFill>
                            <a:srgbClr val="387C2B"/>
                          </a:solidFill>
                          <a:effectLst/>
                        </a:rPr>
                        <a:t> </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6"/>
                  </a:ext>
                </a:extLst>
              </a:tr>
              <a:tr h="210851">
                <a:tc>
                  <a:txBody>
                    <a:bodyPr/>
                    <a:lstStyle/>
                    <a:p>
                      <a:pPr algn="just">
                        <a:lnSpc>
                          <a:spcPct val="150000"/>
                        </a:lnSpc>
                        <a:spcBef>
                          <a:spcPts val="600"/>
                        </a:spcBef>
                        <a:spcAft>
                          <a:spcPts val="0"/>
                        </a:spcAft>
                      </a:pPr>
                      <a:r>
                        <a:rPr lang="en-US" sz="1000">
                          <a:solidFill>
                            <a:srgbClr val="387C2B"/>
                          </a:solidFill>
                          <a:effectLst/>
                        </a:rPr>
                        <a:t>NUSES</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dirty="0">
                          <a:solidFill>
                            <a:srgbClr val="387C2B"/>
                          </a:solidFill>
                          <a:effectLst/>
                        </a:rPr>
                        <a:t>Number of different land uses/covers (LUC) in each plot</a:t>
                      </a:r>
                      <a:endParaRPr lang="pt-PT" sz="1000" dirty="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3.90 ± 1.29 (1 – 8)</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7"/>
                  </a:ext>
                </a:extLst>
              </a:tr>
              <a:tr h="210851">
                <a:tc>
                  <a:txBody>
                    <a:bodyPr/>
                    <a:lstStyle/>
                    <a:p>
                      <a:pPr algn="just">
                        <a:lnSpc>
                          <a:spcPct val="150000"/>
                        </a:lnSpc>
                        <a:spcBef>
                          <a:spcPts val="600"/>
                        </a:spcBef>
                        <a:spcAft>
                          <a:spcPts val="0"/>
                        </a:spcAft>
                      </a:pPr>
                      <a:r>
                        <a:rPr lang="en-US" sz="1000">
                          <a:solidFill>
                            <a:srgbClr val="387C2B"/>
                          </a:solidFill>
                          <a:effectLst/>
                        </a:rPr>
                        <a:t>SDI</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Shannon diversity index on LUC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0.87 ± 0.35 (0 – 1.73)</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8"/>
                  </a:ext>
                </a:extLst>
              </a:tr>
              <a:tr h="210851">
                <a:tc>
                  <a:txBody>
                    <a:bodyPr/>
                    <a:lstStyle/>
                    <a:p>
                      <a:pPr algn="just">
                        <a:lnSpc>
                          <a:spcPct val="150000"/>
                        </a:lnSpc>
                        <a:spcBef>
                          <a:spcPts val="600"/>
                        </a:spcBef>
                        <a:spcAft>
                          <a:spcPts val="0"/>
                        </a:spcAft>
                      </a:pPr>
                      <a:r>
                        <a:rPr lang="en-US" sz="1000">
                          <a:solidFill>
                            <a:srgbClr val="387C2B"/>
                          </a:solidFill>
                          <a:effectLst/>
                        </a:rPr>
                        <a:t>CEREAL</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dirty="0">
                          <a:solidFill>
                            <a:srgbClr val="387C2B"/>
                          </a:solidFill>
                          <a:effectLst/>
                        </a:rPr>
                        <a:t>proportion of cereal crops in each plot</a:t>
                      </a:r>
                      <a:endParaRPr lang="pt-PT" sz="1000" dirty="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0.27 ± 0.23 (0 - 0.99)</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09"/>
                  </a:ext>
                </a:extLst>
              </a:tr>
              <a:tr h="210851">
                <a:tc>
                  <a:txBody>
                    <a:bodyPr/>
                    <a:lstStyle/>
                    <a:p>
                      <a:pPr algn="just">
                        <a:lnSpc>
                          <a:spcPct val="150000"/>
                        </a:lnSpc>
                        <a:spcBef>
                          <a:spcPts val="600"/>
                        </a:spcBef>
                        <a:spcAft>
                          <a:spcPts val="0"/>
                        </a:spcAft>
                      </a:pPr>
                      <a:r>
                        <a:rPr lang="en-US" sz="1000">
                          <a:solidFill>
                            <a:srgbClr val="387C2B"/>
                          </a:solidFill>
                          <a:effectLst/>
                        </a:rPr>
                        <a:t>FALLOW</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fallows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0.16 ± 0.19 (0 - 0.91)</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0"/>
                  </a:ext>
                </a:extLst>
              </a:tr>
              <a:tr h="210851">
                <a:tc>
                  <a:txBody>
                    <a:bodyPr/>
                    <a:lstStyle/>
                    <a:p>
                      <a:pPr algn="just">
                        <a:lnSpc>
                          <a:spcPct val="150000"/>
                        </a:lnSpc>
                        <a:spcBef>
                          <a:spcPts val="600"/>
                        </a:spcBef>
                        <a:spcAft>
                          <a:spcPts val="0"/>
                        </a:spcAft>
                      </a:pPr>
                      <a:r>
                        <a:rPr lang="en-US" sz="1000">
                          <a:solidFill>
                            <a:srgbClr val="387C2B"/>
                          </a:solidFill>
                          <a:effectLst/>
                        </a:rPr>
                        <a:t>BSOIL</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bare soil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0.01 ± 0.06 (0 - 0.75)</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1"/>
                  </a:ext>
                </a:extLst>
              </a:tr>
              <a:tr h="210851">
                <a:tc>
                  <a:txBody>
                    <a:bodyPr/>
                    <a:lstStyle/>
                    <a:p>
                      <a:pPr algn="just">
                        <a:lnSpc>
                          <a:spcPct val="150000"/>
                        </a:lnSpc>
                        <a:spcBef>
                          <a:spcPts val="600"/>
                        </a:spcBef>
                        <a:spcAft>
                          <a:spcPts val="0"/>
                        </a:spcAft>
                      </a:pPr>
                      <a:r>
                        <a:rPr lang="en-US" sz="1000">
                          <a:solidFill>
                            <a:srgbClr val="387C2B"/>
                          </a:solidFill>
                          <a:effectLst/>
                        </a:rPr>
                        <a:t>PASTURE</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permanent pastures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0.38 ± 0.31 (0 - 1.00)</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2"/>
                  </a:ext>
                </a:extLst>
              </a:tr>
              <a:tr h="210851">
                <a:tc>
                  <a:txBody>
                    <a:bodyPr/>
                    <a:lstStyle/>
                    <a:p>
                      <a:pPr algn="just">
                        <a:lnSpc>
                          <a:spcPct val="150000"/>
                        </a:lnSpc>
                        <a:spcBef>
                          <a:spcPts val="600"/>
                        </a:spcBef>
                        <a:spcAft>
                          <a:spcPts val="0"/>
                        </a:spcAft>
                      </a:pPr>
                      <a:r>
                        <a:rPr lang="en-US" sz="1000">
                          <a:solidFill>
                            <a:srgbClr val="387C2B"/>
                          </a:solidFill>
                          <a:effectLst/>
                        </a:rPr>
                        <a:t>SHRUB</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shrublands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0.02 ± 0.06 (0 - 0.40)</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3"/>
                  </a:ext>
                </a:extLst>
              </a:tr>
              <a:tr h="210851">
                <a:tc>
                  <a:txBody>
                    <a:bodyPr/>
                    <a:lstStyle/>
                    <a:p>
                      <a:pPr algn="just">
                        <a:lnSpc>
                          <a:spcPct val="150000"/>
                        </a:lnSpc>
                        <a:spcBef>
                          <a:spcPts val="600"/>
                        </a:spcBef>
                        <a:spcAft>
                          <a:spcPts val="0"/>
                        </a:spcAft>
                      </a:pPr>
                      <a:r>
                        <a:rPr lang="en-US" sz="1000">
                          <a:solidFill>
                            <a:srgbClr val="387C2B"/>
                          </a:solidFill>
                          <a:effectLst/>
                        </a:rPr>
                        <a:t>LEGUM</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leguminous crops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0.01 ± 0.05 (0 - 0.37)</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4"/>
                  </a:ext>
                </a:extLst>
              </a:tr>
              <a:tr h="210851">
                <a:tc>
                  <a:txBody>
                    <a:bodyPr/>
                    <a:lstStyle/>
                    <a:p>
                      <a:pPr algn="just">
                        <a:lnSpc>
                          <a:spcPct val="150000"/>
                        </a:lnSpc>
                        <a:spcBef>
                          <a:spcPts val="600"/>
                        </a:spcBef>
                        <a:spcAft>
                          <a:spcPts val="0"/>
                        </a:spcAft>
                      </a:pPr>
                      <a:r>
                        <a:rPr lang="en-US" sz="1000">
                          <a:solidFill>
                            <a:srgbClr val="387C2B"/>
                          </a:solidFill>
                          <a:effectLst/>
                        </a:rPr>
                        <a:t>FORAGE</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forage crops and temporary pastures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0.01 ± 0.04 (0 - 0.34)</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5"/>
                  </a:ext>
                </a:extLst>
              </a:tr>
              <a:tr h="210851">
                <a:tc>
                  <a:txBody>
                    <a:bodyPr/>
                    <a:lstStyle/>
                    <a:p>
                      <a:pPr algn="just">
                        <a:lnSpc>
                          <a:spcPct val="150000"/>
                        </a:lnSpc>
                        <a:spcBef>
                          <a:spcPts val="600"/>
                        </a:spcBef>
                        <a:spcAft>
                          <a:spcPts val="0"/>
                        </a:spcAft>
                      </a:pPr>
                      <a:r>
                        <a:rPr lang="en-US" sz="1000">
                          <a:solidFill>
                            <a:srgbClr val="387C2B"/>
                          </a:solidFill>
                          <a:effectLst/>
                        </a:rPr>
                        <a:t>FOREST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forest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0.05 ± 0.14 (0 - 0.89)</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6"/>
                  </a:ext>
                </a:extLst>
              </a:tr>
              <a:tr h="210851">
                <a:tc>
                  <a:txBody>
                    <a:bodyPr/>
                    <a:lstStyle/>
                    <a:p>
                      <a:pPr algn="just">
                        <a:lnSpc>
                          <a:spcPct val="150000"/>
                        </a:lnSpc>
                        <a:spcBef>
                          <a:spcPts val="600"/>
                        </a:spcBef>
                        <a:spcAft>
                          <a:spcPts val="0"/>
                        </a:spcAft>
                      </a:pPr>
                      <a:r>
                        <a:rPr lang="en-US" sz="1000">
                          <a:solidFill>
                            <a:srgbClr val="387C2B"/>
                          </a:solidFill>
                          <a:effectLst/>
                        </a:rPr>
                        <a:t>PERMCROP</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permanent crops (olive groves)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0.01 ± 0.04 (0 - 0.42)</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7"/>
                  </a:ext>
                </a:extLst>
              </a:tr>
              <a:tr h="210851">
                <a:tc>
                  <a:txBody>
                    <a:bodyPr/>
                    <a:lstStyle/>
                    <a:p>
                      <a:pPr algn="just">
                        <a:lnSpc>
                          <a:spcPct val="150000"/>
                        </a:lnSpc>
                        <a:spcBef>
                          <a:spcPts val="600"/>
                        </a:spcBef>
                        <a:spcAft>
                          <a:spcPts val="0"/>
                        </a:spcAft>
                      </a:pPr>
                      <a:r>
                        <a:rPr lang="en-US" sz="1000">
                          <a:solidFill>
                            <a:srgbClr val="387C2B"/>
                          </a:solidFill>
                          <a:effectLst/>
                        </a:rPr>
                        <a:t>OTHACROP</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other annual crops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0.06 ± 0.15 (0 - 0.90)</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8"/>
                  </a:ext>
                </a:extLst>
              </a:tr>
              <a:tr h="210851">
                <a:tc>
                  <a:txBody>
                    <a:bodyPr/>
                    <a:lstStyle/>
                    <a:p>
                      <a:pPr algn="just">
                        <a:lnSpc>
                          <a:spcPct val="150000"/>
                        </a:lnSpc>
                        <a:spcBef>
                          <a:spcPts val="600"/>
                        </a:spcBef>
                        <a:spcAft>
                          <a:spcPts val="0"/>
                        </a:spcAft>
                      </a:pPr>
                      <a:r>
                        <a:rPr lang="en-US" sz="1000">
                          <a:solidFill>
                            <a:srgbClr val="387C2B"/>
                          </a:solidFill>
                          <a:effectLst/>
                        </a:rPr>
                        <a:t>SOCIAL</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social areas (roads, buildings)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0.00 ± 0.01 (0 - 0.13)</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19"/>
                  </a:ext>
                </a:extLst>
              </a:tr>
              <a:tr h="210851">
                <a:tc>
                  <a:txBody>
                    <a:bodyPr/>
                    <a:lstStyle/>
                    <a:p>
                      <a:pPr algn="just">
                        <a:lnSpc>
                          <a:spcPct val="150000"/>
                        </a:lnSpc>
                        <a:spcBef>
                          <a:spcPts val="600"/>
                        </a:spcBef>
                        <a:spcAft>
                          <a:spcPts val="0"/>
                        </a:spcAft>
                      </a:pPr>
                      <a:r>
                        <a:rPr lang="en-US" sz="1000">
                          <a:solidFill>
                            <a:srgbClr val="387C2B"/>
                          </a:solidFill>
                          <a:effectLst/>
                        </a:rPr>
                        <a:t>WETLAND</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wetland areas (rivers, dams, reservoirs)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0.01 ± 0.03 (0 - 0.34)</a:t>
                      </a:r>
                      <a:endParaRPr lang="pt-PT" sz="100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20"/>
                  </a:ext>
                </a:extLst>
              </a:tr>
              <a:tr h="210851">
                <a:tc>
                  <a:txBody>
                    <a:bodyPr/>
                    <a:lstStyle/>
                    <a:p>
                      <a:pPr algn="just">
                        <a:lnSpc>
                          <a:spcPct val="150000"/>
                        </a:lnSpc>
                        <a:spcBef>
                          <a:spcPts val="600"/>
                        </a:spcBef>
                        <a:spcAft>
                          <a:spcPts val="0"/>
                        </a:spcAft>
                      </a:pPr>
                      <a:r>
                        <a:rPr lang="en-US" sz="1000">
                          <a:solidFill>
                            <a:srgbClr val="387C2B"/>
                          </a:solidFill>
                          <a:effectLst/>
                        </a:rPr>
                        <a:t>MONTADO</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a:solidFill>
                            <a:srgbClr val="387C2B"/>
                          </a:solidFill>
                          <a:effectLst/>
                        </a:rPr>
                        <a:t>proportion of  “montado” in each plot</a:t>
                      </a:r>
                      <a:endParaRPr lang="pt-PT" sz="1000">
                        <a:solidFill>
                          <a:srgbClr val="387C2B"/>
                        </a:solidFill>
                        <a:effectLst/>
                        <a:latin typeface="Times New Roman" panose="02020603050405020304" pitchFamily="18" charset="0"/>
                        <a:ea typeface="Droid Sans Fallback"/>
                      </a:endParaRPr>
                    </a:p>
                  </a:txBody>
                  <a:tcPr marL="58022" marR="58022" marT="0" marB="0"/>
                </a:tc>
                <a:tc>
                  <a:txBody>
                    <a:bodyPr/>
                    <a:lstStyle/>
                    <a:p>
                      <a:pPr algn="just">
                        <a:lnSpc>
                          <a:spcPct val="150000"/>
                        </a:lnSpc>
                        <a:spcBef>
                          <a:spcPts val="600"/>
                        </a:spcBef>
                        <a:spcAft>
                          <a:spcPts val="0"/>
                        </a:spcAft>
                      </a:pPr>
                      <a:r>
                        <a:rPr lang="en-US" sz="1000" dirty="0">
                          <a:solidFill>
                            <a:srgbClr val="387C2B"/>
                          </a:solidFill>
                          <a:effectLst/>
                        </a:rPr>
                        <a:t>0.22 ± 0.32 (0 – 0.98)</a:t>
                      </a:r>
                      <a:endParaRPr lang="pt-PT" sz="1000" dirty="0">
                        <a:solidFill>
                          <a:srgbClr val="387C2B"/>
                        </a:solidFill>
                        <a:effectLst/>
                        <a:latin typeface="Times New Roman" panose="02020603050405020304" pitchFamily="18" charset="0"/>
                        <a:ea typeface="Droid Sans Fallback"/>
                      </a:endParaRPr>
                    </a:p>
                  </a:txBody>
                  <a:tcPr marL="58022" marR="58022" marT="0" marB="0"/>
                </a:tc>
                <a:extLst>
                  <a:ext uri="{0D108BD9-81ED-4DB2-BD59-A6C34878D82A}">
                    <a16:rowId xmlns:a16="http://schemas.microsoft.com/office/drawing/2014/main" val="10021"/>
                  </a:ext>
                </a:extLst>
              </a:tr>
            </a:tbl>
          </a:graphicData>
        </a:graphic>
      </p:graphicFrame>
      <p:sp>
        <p:nvSpPr>
          <p:cNvPr id="13" name="Rectangle 5"/>
          <p:cNvSpPr>
            <a:spLocks noChangeArrowheads="1"/>
          </p:cNvSpPr>
          <p:nvPr/>
        </p:nvSpPr>
        <p:spPr bwMode="auto">
          <a:xfrm>
            <a:off x="213114" y="1316839"/>
            <a:ext cx="2217738"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pt-PT" sz="2800" b="1" dirty="0" smtClean="0">
                <a:solidFill>
                  <a:srgbClr val="387C2B"/>
                </a:solidFill>
              </a:rPr>
              <a:t>Landscape metrics</a:t>
            </a:r>
            <a:endParaRPr lang="en-GB" altLang="pt-PT" sz="2000" b="1" dirty="0">
              <a:solidFill>
                <a:srgbClr val="387C2B"/>
              </a:solidFill>
            </a:endParaRPr>
          </a:p>
        </p:txBody>
      </p:sp>
      <p:pic>
        <p:nvPicPr>
          <p:cNvPr id="14" name="Imagem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302" y="4215614"/>
            <a:ext cx="145415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302" y="2316964"/>
            <a:ext cx="145891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m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302" y="5512602"/>
            <a:ext cx="145415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tângulo 5"/>
          <p:cNvSpPr/>
          <p:nvPr/>
        </p:nvSpPr>
        <p:spPr>
          <a:xfrm>
            <a:off x="644914" y="3691739"/>
            <a:ext cx="215900" cy="193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8" name="Retângulo 13"/>
          <p:cNvSpPr/>
          <p:nvPr/>
        </p:nvSpPr>
        <p:spPr>
          <a:xfrm>
            <a:off x="784614" y="4590264"/>
            <a:ext cx="517525" cy="436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19" name="Conexão reta 9"/>
          <p:cNvCxnSpPr/>
          <p:nvPr/>
        </p:nvCxnSpPr>
        <p:spPr>
          <a:xfrm flipH="1">
            <a:off x="316302" y="3877477"/>
            <a:ext cx="328612" cy="3381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xão reta 19"/>
          <p:cNvCxnSpPr/>
          <p:nvPr/>
        </p:nvCxnSpPr>
        <p:spPr>
          <a:xfrm flipH="1">
            <a:off x="316302" y="5026827"/>
            <a:ext cx="458787" cy="50641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xão reta 21"/>
          <p:cNvCxnSpPr/>
          <p:nvPr/>
        </p:nvCxnSpPr>
        <p:spPr>
          <a:xfrm>
            <a:off x="860814" y="3885414"/>
            <a:ext cx="909638" cy="3397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exão reta 24"/>
          <p:cNvCxnSpPr/>
          <p:nvPr/>
        </p:nvCxnSpPr>
        <p:spPr>
          <a:xfrm>
            <a:off x="1302139" y="5026827"/>
            <a:ext cx="468313" cy="50641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5772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sp>
        <p:nvSpPr>
          <p:cNvPr id="23" name="Marcador de Posição do Número do Diapositivo 4"/>
          <p:cNvSpPr>
            <a:spLocks noGrp="1"/>
          </p:cNvSpPr>
          <p:nvPr>
            <p:ph type="sldNum" sz="quarter" idx="12"/>
          </p:nvPr>
        </p:nvSpPr>
        <p:spPr>
          <a:xfrm>
            <a:off x="6590907" y="6314187"/>
            <a:ext cx="21336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1B912F3-9CF6-40A4-BBC0-40C0CEC28066}" type="slidenum">
              <a:rPr lang="pt-PT" altLang="pt-PT" sz="1400" smtClean="0"/>
              <a:pPr>
                <a:spcBef>
                  <a:spcPct val="0"/>
                </a:spcBef>
                <a:buFontTx/>
                <a:buNone/>
              </a:pPr>
              <a:t>38</a:t>
            </a:fld>
            <a:endParaRPr lang="pt-PT" altLang="pt-PT" sz="1400"/>
          </a:p>
        </p:txBody>
      </p:sp>
      <p:graphicFrame>
        <p:nvGraphicFramePr>
          <p:cNvPr id="24" name="Tabela 1"/>
          <p:cNvGraphicFramePr>
            <a:graphicFrameLocks noGrp="1"/>
          </p:cNvGraphicFramePr>
          <p:nvPr>
            <p:extLst>
              <p:ext uri="{D42A27DB-BD31-4B8C-83A1-F6EECF244321}">
                <p14:modId xmlns:p14="http://schemas.microsoft.com/office/powerpoint/2010/main" val="4007387612"/>
              </p:ext>
            </p:extLst>
          </p:nvPr>
        </p:nvGraphicFramePr>
        <p:xfrm>
          <a:off x="2942832" y="1294512"/>
          <a:ext cx="5826125" cy="5327651"/>
        </p:xfrm>
        <a:graphic>
          <a:graphicData uri="http://schemas.openxmlformats.org/drawingml/2006/table">
            <a:tbl>
              <a:tblPr firstRow="1" firstCol="1" bandRow="1">
                <a:tableStyleId>{5C22544A-7EE6-4342-B048-85BDC9FD1C3A}</a:tableStyleId>
              </a:tblPr>
              <a:tblGrid>
                <a:gridCol w="1327358">
                  <a:extLst>
                    <a:ext uri="{9D8B030D-6E8A-4147-A177-3AD203B41FA5}">
                      <a16:colId xmlns:a16="http://schemas.microsoft.com/office/drawing/2014/main" val="20000"/>
                    </a:ext>
                  </a:extLst>
                </a:gridCol>
                <a:gridCol w="604027">
                  <a:extLst>
                    <a:ext uri="{9D8B030D-6E8A-4147-A177-3AD203B41FA5}">
                      <a16:colId xmlns:a16="http://schemas.microsoft.com/office/drawing/2014/main" val="20001"/>
                    </a:ext>
                  </a:extLst>
                </a:gridCol>
                <a:gridCol w="687882">
                  <a:extLst>
                    <a:ext uri="{9D8B030D-6E8A-4147-A177-3AD203B41FA5}">
                      <a16:colId xmlns:a16="http://schemas.microsoft.com/office/drawing/2014/main" val="20002"/>
                    </a:ext>
                  </a:extLst>
                </a:gridCol>
                <a:gridCol w="702065">
                  <a:extLst>
                    <a:ext uri="{9D8B030D-6E8A-4147-A177-3AD203B41FA5}">
                      <a16:colId xmlns:a16="http://schemas.microsoft.com/office/drawing/2014/main" val="20003"/>
                    </a:ext>
                  </a:extLst>
                </a:gridCol>
                <a:gridCol w="604674">
                  <a:extLst>
                    <a:ext uri="{9D8B030D-6E8A-4147-A177-3AD203B41FA5}">
                      <a16:colId xmlns:a16="http://schemas.microsoft.com/office/drawing/2014/main" val="20004"/>
                    </a:ext>
                  </a:extLst>
                </a:gridCol>
                <a:gridCol w="604674">
                  <a:extLst>
                    <a:ext uri="{9D8B030D-6E8A-4147-A177-3AD203B41FA5}">
                      <a16:colId xmlns:a16="http://schemas.microsoft.com/office/drawing/2014/main" val="20005"/>
                    </a:ext>
                  </a:extLst>
                </a:gridCol>
                <a:gridCol w="668737">
                  <a:extLst>
                    <a:ext uri="{9D8B030D-6E8A-4147-A177-3AD203B41FA5}">
                      <a16:colId xmlns:a16="http://schemas.microsoft.com/office/drawing/2014/main" val="20006"/>
                    </a:ext>
                  </a:extLst>
                </a:gridCol>
                <a:gridCol w="626708">
                  <a:extLst>
                    <a:ext uri="{9D8B030D-6E8A-4147-A177-3AD203B41FA5}">
                      <a16:colId xmlns:a16="http://schemas.microsoft.com/office/drawing/2014/main" val="20007"/>
                    </a:ext>
                  </a:extLst>
                </a:gridCol>
              </a:tblGrid>
              <a:tr h="231637">
                <a:tc>
                  <a:txBody>
                    <a:bodyPr/>
                    <a:lstStyle/>
                    <a:p>
                      <a:pPr algn="just">
                        <a:lnSpc>
                          <a:spcPct val="150000"/>
                        </a:lnSpc>
                        <a:spcBef>
                          <a:spcPts val="600"/>
                        </a:spcBef>
                        <a:spcAft>
                          <a:spcPts val="0"/>
                        </a:spcAft>
                      </a:pPr>
                      <a:r>
                        <a:rPr lang="en-US" sz="1000" dirty="0">
                          <a:solidFill>
                            <a:srgbClr val="006C00"/>
                          </a:solidFill>
                          <a:effectLst/>
                          <a:latin typeface="+mn-lt"/>
                        </a:rPr>
                        <a:t> </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PC5</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0"/>
                  </a:ext>
                </a:extLst>
              </a:tr>
              <a:tr h="231637">
                <a:tc>
                  <a:txBody>
                    <a:bodyPr/>
                    <a:lstStyle/>
                    <a:p>
                      <a:pPr algn="just">
                        <a:lnSpc>
                          <a:spcPct val="150000"/>
                        </a:lnSpc>
                        <a:spcBef>
                          <a:spcPts val="600"/>
                        </a:spcBef>
                        <a:spcAft>
                          <a:spcPts val="0"/>
                        </a:spcAft>
                      </a:pPr>
                      <a:r>
                        <a:rPr lang="en-US" sz="1000">
                          <a:solidFill>
                            <a:srgbClr val="006C00"/>
                          </a:solidFill>
                          <a:effectLst/>
                          <a:latin typeface="+mn-lt"/>
                        </a:rPr>
                        <a:t> </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(Heter.)</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(Special.)</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(P. crops)</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(Forage)</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(Social)</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(Fallows)</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a:t>
                      </a:r>
                      <a:r>
                        <a:rPr lang="en-US" sz="1000" dirty="0" err="1">
                          <a:solidFill>
                            <a:srgbClr val="006C00"/>
                          </a:solidFill>
                          <a:effectLst/>
                          <a:latin typeface="+mn-lt"/>
                        </a:rPr>
                        <a:t>Legum</a:t>
                      </a:r>
                      <a:r>
                        <a:rPr lang="en-US" sz="1000" dirty="0">
                          <a:solidFill>
                            <a:srgbClr val="006C00"/>
                          </a:solidFill>
                          <a:effectLst/>
                          <a:latin typeface="+mn-lt"/>
                        </a:rPr>
                        <a:t>.)</a:t>
                      </a:r>
                      <a:endParaRPr lang="pt-PT" sz="1000" dirty="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1"/>
                  </a:ext>
                </a:extLst>
              </a:tr>
              <a:tr h="231637">
                <a:tc>
                  <a:txBody>
                    <a:bodyPr/>
                    <a:lstStyle/>
                    <a:p>
                      <a:pPr algn="l">
                        <a:lnSpc>
                          <a:spcPct val="150000"/>
                        </a:lnSpc>
                        <a:spcBef>
                          <a:spcPts val="600"/>
                        </a:spcBef>
                        <a:spcAft>
                          <a:spcPts val="0"/>
                        </a:spcAft>
                      </a:pPr>
                      <a:r>
                        <a:rPr lang="en-US" sz="1000" dirty="0">
                          <a:solidFill>
                            <a:srgbClr val="C00000"/>
                          </a:solidFill>
                          <a:effectLst/>
                          <a:latin typeface="+mn-lt"/>
                        </a:rPr>
                        <a:t>Explained var. (%)</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C00000"/>
                          </a:solidFill>
                          <a:effectLst/>
                          <a:latin typeface="+mn-lt"/>
                        </a:rPr>
                        <a:t>0.24</a:t>
                      </a:r>
                      <a:endParaRPr lang="pt-PT" sz="100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C00000"/>
                          </a:solidFill>
                          <a:effectLst/>
                          <a:latin typeface="+mn-lt"/>
                        </a:rPr>
                        <a:t>0.11</a:t>
                      </a:r>
                      <a:endParaRPr lang="pt-PT" sz="100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0.08</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0.07</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0.07</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0.06</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0.06</a:t>
                      </a:r>
                      <a:endParaRPr lang="pt-PT" sz="1000" dirty="0">
                        <a:solidFill>
                          <a:srgbClr val="C00000"/>
                        </a:solidFill>
                        <a:effectLst/>
                        <a:latin typeface="+mn-lt"/>
                        <a:ea typeface="Droid Sans Fallback"/>
                      </a:endParaRPr>
                    </a:p>
                  </a:txBody>
                  <a:tcPr marL="59017" marR="59017" marT="0" marB="0"/>
                </a:tc>
                <a:extLst>
                  <a:ext uri="{0D108BD9-81ED-4DB2-BD59-A6C34878D82A}">
                    <a16:rowId xmlns:a16="http://schemas.microsoft.com/office/drawing/2014/main" val="10002"/>
                  </a:ext>
                </a:extLst>
              </a:tr>
              <a:tr h="231637">
                <a:tc>
                  <a:txBody>
                    <a:bodyPr/>
                    <a:lstStyle/>
                    <a:p>
                      <a:pPr algn="l">
                        <a:lnSpc>
                          <a:spcPct val="150000"/>
                        </a:lnSpc>
                        <a:spcBef>
                          <a:spcPts val="600"/>
                        </a:spcBef>
                        <a:spcAft>
                          <a:spcPts val="0"/>
                        </a:spcAft>
                      </a:pPr>
                      <a:r>
                        <a:rPr lang="en-US" sz="1000" dirty="0">
                          <a:solidFill>
                            <a:srgbClr val="C00000"/>
                          </a:solidFill>
                          <a:effectLst/>
                          <a:latin typeface="+mn-lt"/>
                        </a:rPr>
                        <a:t>Cumulative var. (%)</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0.24</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0.35</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0.43</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0.50</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0.56</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0.63</a:t>
                      </a:r>
                      <a:endParaRPr lang="pt-PT" sz="1000" dirty="0">
                        <a:solidFill>
                          <a:srgbClr val="C000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C00000"/>
                          </a:solidFill>
                          <a:effectLst/>
                          <a:latin typeface="+mn-lt"/>
                        </a:rPr>
                        <a:t>0.69</a:t>
                      </a:r>
                      <a:endParaRPr lang="pt-PT" sz="1000" dirty="0">
                        <a:solidFill>
                          <a:srgbClr val="C00000"/>
                        </a:solidFill>
                        <a:effectLst/>
                        <a:latin typeface="+mn-lt"/>
                        <a:ea typeface="Droid Sans Fallback"/>
                      </a:endParaRPr>
                    </a:p>
                  </a:txBody>
                  <a:tcPr marL="59017" marR="59017" marT="0" marB="0"/>
                </a:tc>
                <a:extLst>
                  <a:ext uri="{0D108BD9-81ED-4DB2-BD59-A6C34878D82A}">
                    <a16:rowId xmlns:a16="http://schemas.microsoft.com/office/drawing/2014/main" val="10003"/>
                  </a:ext>
                </a:extLst>
              </a:tr>
              <a:tr h="231637">
                <a:tc>
                  <a:txBody>
                    <a:bodyPr/>
                    <a:lstStyle/>
                    <a:p>
                      <a:pPr algn="just">
                        <a:lnSpc>
                          <a:spcPct val="150000"/>
                        </a:lnSpc>
                        <a:spcBef>
                          <a:spcPts val="600"/>
                        </a:spcBef>
                        <a:spcAft>
                          <a:spcPts val="0"/>
                        </a:spcAft>
                      </a:pPr>
                      <a:r>
                        <a:rPr lang="en-US" sz="1000">
                          <a:solidFill>
                            <a:srgbClr val="006C00"/>
                          </a:solidFill>
                          <a:effectLst/>
                          <a:latin typeface="+mn-lt"/>
                        </a:rPr>
                        <a:t>NPATCH</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0.91</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0.09</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-0.01</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-0.04</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4"/>
                  </a:ext>
                </a:extLst>
              </a:tr>
              <a:tr h="231637">
                <a:tc>
                  <a:txBody>
                    <a:bodyPr/>
                    <a:lstStyle/>
                    <a:p>
                      <a:pPr algn="just">
                        <a:lnSpc>
                          <a:spcPct val="150000"/>
                        </a:lnSpc>
                        <a:spcBef>
                          <a:spcPts val="600"/>
                        </a:spcBef>
                        <a:spcAft>
                          <a:spcPts val="0"/>
                        </a:spcAft>
                      </a:pPr>
                      <a:r>
                        <a:rPr lang="en-US" sz="1000">
                          <a:solidFill>
                            <a:srgbClr val="006C00"/>
                          </a:solidFill>
                          <a:effectLst/>
                          <a:latin typeface="+mn-lt"/>
                        </a:rPr>
                        <a:t>TEDG</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0.91</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5"/>
                  </a:ext>
                </a:extLst>
              </a:tr>
              <a:tr h="231637">
                <a:tc>
                  <a:txBody>
                    <a:bodyPr/>
                    <a:lstStyle/>
                    <a:p>
                      <a:pPr algn="just">
                        <a:lnSpc>
                          <a:spcPct val="150000"/>
                        </a:lnSpc>
                        <a:spcBef>
                          <a:spcPts val="600"/>
                        </a:spcBef>
                        <a:spcAft>
                          <a:spcPts val="0"/>
                        </a:spcAft>
                      </a:pPr>
                      <a:r>
                        <a:rPr lang="en-US" sz="1000">
                          <a:solidFill>
                            <a:srgbClr val="006C00"/>
                          </a:solidFill>
                          <a:effectLst/>
                          <a:latin typeface="+mn-lt"/>
                        </a:rPr>
                        <a:t>NUSES</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0.78</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0.06</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6"/>
                  </a:ext>
                </a:extLst>
              </a:tr>
              <a:tr h="231637">
                <a:tc>
                  <a:txBody>
                    <a:bodyPr/>
                    <a:lstStyle/>
                    <a:p>
                      <a:pPr algn="just">
                        <a:lnSpc>
                          <a:spcPct val="150000"/>
                        </a:lnSpc>
                        <a:spcBef>
                          <a:spcPts val="600"/>
                        </a:spcBef>
                        <a:spcAft>
                          <a:spcPts val="0"/>
                        </a:spcAft>
                      </a:pPr>
                      <a:r>
                        <a:rPr lang="en-US" sz="1000">
                          <a:solidFill>
                            <a:srgbClr val="006C00"/>
                          </a:solidFill>
                          <a:effectLst/>
                          <a:latin typeface="+mn-lt"/>
                        </a:rPr>
                        <a:t>AWMSI</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0.75</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7"/>
                  </a:ext>
                </a:extLst>
              </a:tr>
              <a:tr h="231637">
                <a:tc>
                  <a:txBody>
                    <a:bodyPr/>
                    <a:lstStyle/>
                    <a:p>
                      <a:pPr algn="just">
                        <a:lnSpc>
                          <a:spcPct val="150000"/>
                        </a:lnSpc>
                        <a:spcBef>
                          <a:spcPts val="600"/>
                        </a:spcBef>
                        <a:spcAft>
                          <a:spcPts val="0"/>
                        </a:spcAft>
                      </a:pPr>
                      <a:r>
                        <a:rPr lang="en-US" sz="1000">
                          <a:solidFill>
                            <a:srgbClr val="006C00"/>
                          </a:solidFill>
                          <a:effectLst/>
                          <a:latin typeface="+mn-lt"/>
                        </a:rPr>
                        <a:t>SDI</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0.73</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0.04</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8"/>
                  </a:ext>
                </a:extLst>
              </a:tr>
              <a:tr h="231637">
                <a:tc>
                  <a:txBody>
                    <a:bodyPr/>
                    <a:lstStyle/>
                    <a:p>
                      <a:pPr algn="just">
                        <a:lnSpc>
                          <a:spcPct val="150000"/>
                        </a:lnSpc>
                        <a:spcBef>
                          <a:spcPts val="600"/>
                        </a:spcBef>
                        <a:spcAft>
                          <a:spcPts val="0"/>
                        </a:spcAft>
                      </a:pPr>
                      <a:r>
                        <a:rPr lang="en-US" sz="1000">
                          <a:solidFill>
                            <a:srgbClr val="006C00"/>
                          </a:solidFill>
                          <a:effectLst/>
                          <a:latin typeface="+mn-lt"/>
                        </a:rPr>
                        <a:t>PSCOV</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dirty="0">
                          <a:solidFill>
                            <a:srgbClr val="006C00"/>
                          </a:solidFill>
                          <a:effectLst/>
                          <a:latin typeface="+mn-lt"/>
                        </a:rPr>
                        <a:t>0.72</a:t>
                      </a:r>
                      <a:endParaRPr lang="pt-PT" sz="1000" b="1" u="sng"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-0.03</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09"/>
                  </a:ext>
                </a:extLst>
              </a:tr>
              <a:tr h="231637">
                <a:tc>
                  <a:txBody>
                    <a:bodyPr/>
                    <a:lstStyle/>
                    <a:p>
                      <a:pPr algn="just">
                        <a:lnSpc>
                          <a:spcPct val="150000"/>
                        </a:lnSpc>
                        <a:spcBef>
                          <a:spcPts val="600"/>
                        </a:spcBef>
                        <a:spcAft>
                          <a:spcPts val="0"/>
                        </a:spcAft>
                      </a:pPr>
                      <a:r>
                        <a:rPr lang="en-US" sz="1000" dirty="0">
                          <a:solidFill>
                            <a:srgbClr val="006C00"/>
                          </a:solidFill>
                          <a:effectLst/>
                          <a:latin typeface="+mn-lt"/>
                        </a:rPr>
                        <a:t>PASTURE</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-0.79</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0.19</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0"/>
                  </a:ext>
                </a:extLst>
              </a:tr>
              <a:tr h="231637">
                <a:tc>
                  <a:txBody>
                    <a:bodyPr/>
                    <a:lstStyle/>
                    <a:p>
                      <a:pPr algn="just">
                        <a:lnSpc>
                          <a:spcPct val="150000"/>
                        </a:lnSpc>
                        <a:spcBef>
                          <a:spcPts val="600"/>
                        </a:spcBef>
                        <a:spcAft>
                          <a:spcPts val="0"/>
                        </a:spcAft>
                      </a:pPr>
                      <a:r>
                        <a:rPr lang="en-US" sz="1000">
                          <a:solidFill>
                            <a:srgbClr val="006C00"/>
                          </a:solidFill>
                          <a:effectLst/>
                          <a:latin typeface="+mn-lt"/>
                        </a:rPr>
                        <a:t>CEREAL</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0.08</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0.78</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-0.16</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0.27</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1"/>
                  </a:ext>
                </a:extLst>
              </a:tr>
              <a:tr h="231637">
                <a:tc>
                  <a:txBody>
                    <a:bodyPr/>
                    <a:lstStyle/>
                    <a:p>
                      <a:pPr algn="just">
                        <a:lnSpc>
                          <a:spcPct val="150000"/>
                        </a:lnSpc>
                        <a:spcBef>
                          <a:spcPts val="600"/>
                        </a:spcBef>
                        <a:spcAft>
                          <a:spcPts val="0"/>
                        </a:spcAft>
                      </a:pPr>
                      <a:r>
                        <a:rPr lang="en-US" sz="1000">
                          <a:solidFill>
                            <a:srgbClr val="006C00"/>
                          </a:solidFill>
                          <a:effectLst/>
                          <a:latin typeface="+mn-lt"/>
                        </a:rPr>
                        <a:t>OTHACROP</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dirty="0">
                          <a:solidFill>
                            <a:srgbClr val="006C00"/>
                          </a:solidFill>
                          <a:effectLst/>
                          <a:latin typeface="+mn-lt"/>
                        </a:rPr>
                        <a:t>0.53</a:t>
                      </a:r>
                      <a:endParaRPr lang="pt-PT" sz="1000" b="1" u="sng"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-0.11</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2"/>
                  </a:ext>
                </a:extLst>
              </a:tr>
              <a:tr h="231637">
                <a:tc>
                  <a:txBody>
                    <a:bodyPr/>
                    <a:lstStyle/>
                    <a:p>
                      <a:pPr algn="just">
                        <a:lnSpc>
                          <a:spcPct val="150000"/>
                        </a:lnSpc>
                        <a:spcBef>
                          <a:spcPts val="600"/>
                        </a:spcBef>
                        <a:spcAft>
                          <a:spcPts val="0"/>
                        </a:spcAft>
                      </a:pPr>
                      <a:r>
                        <a:rPr lang="en-US" sz="1000">
                          <a:solidFill>
                            <a:srgbClr val="006C00"/>
                          </a:solidFill>
                          <a:effectLst/>
                          <a:latin typeface="+mn-lt"/>
                        </a:rPr>
                        <a:t>PERMCROP</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0.09</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0.77</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0.11</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3"/>
                  </a:ext>
                </a:extLst>
              </a:tr>
              <a:tr h="231637">
                <a:tc>
                  <a:txBody>
                    <a:bodyPr/>
                    <a:lstStyle/>
                    <a:p>
                      <a:pPr algn="just">
                        <a:lnSpc>
                          <a:spcPct val="150000"/>
                        </a:lnSpc>
                        <a:spcBef>
                          <a:spcPts val="600"/>
                        </a:spcBef>
                        <a:spcAft>
                          <a:spcPts val="0"/>
                        </a:spcAft>
                      </a:pPr>
                      <a:r>
                        <a:rPr lang="en-US" sz="1000">
                          <a:solidFill>
                            <a:srgbClr val="006C00"/>
                          </a:solidFill>
                          <a:effectLst/>
                          <a:latin typeface="+mn-lt"/>
                        </a:rPr>
                        <a:t>WETLAND</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dirty="0">
                          <a:solidFill>
                            <a:srgbClr val="006C00"/>
                          </a:solidFill>
                          <a:effectLst/>
                          <a:latin typeface="+mn-lt"/>
                        </a:rPr>
                        <a:t>0.72</a:t>
                      </a:r>
                      <a:endParaRPr lang="pt-PT" sz="1000" b="1" u="sng"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4"/>
                  </a:ext>
                </a:extLst>
              </a:tr>
              <a:tr h="231637">
                <a:tc>
                  <a:txBody>
                    <a:bodyPr/>
                    <a:lstStyle/>
                    <a:p>
                      <a:pPr algn="just">
                        <a:lnSpc>
                          <a:spcPct val="150000"/>
                        </a:lnSpc>
                        <a:spcBef>
                          <a:spcPts val="600"/>
                        </a:spcBef>
                        <a:spcAft>
                          <a:spcPts val="0"/>
                        </a:spcAft>
                      </a:pPr>
                      <a:r>
                        <a:rPr lang="en-US" sz="1000">
                          <a:solidFill>
                            <a:srgbClr val="006C00"/>
                          </a:solidFill>
                          <a:effectLst/>
                          <a:latin typeface="+mn-lt"/>
                        </a:rPr>
                        <a:t>FORAGE</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i="0" u="sng">
                          <a:solidFill>
                            <a:srgbClr val="006C00"/>
                          </a:solidFill>
                          <a:effectLst/>
                          <a:latin typeface="+mn-lt"/>
                        </a:rPr>
                        <a:t>0.72</a:t>
                      </a:r>
                      <a:endParaRPr lang="pt-PT" sz="1000" b="1" i="0"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5"/>
                  </a:ext>
                </a:extLst>
              </a:tr>
              <a:tr h="231637">
                <a:tc>
                  <a:txBody>
                    <a:bodyPr/>
                    <a:lstStyle/>
                    <a:p>
                      <a:pPr algn="just">
                        <a:lnSpc>
                          <a:spcPct val="150000"/>
                        </a:lnSpc>
                        <a:spcBef>
                          <a:spcPts val="600"/>
                        </a:spcBef>
                        <a:spcAft>
                          <a:spcPts val="0"/>
                        </a:spcAft>
                      </a:pPr>
                      <a:r>
                        <a:rPr lang="en-US" sz="1000">
                          <a:solidFill>
                            <a:srgbClr val="006C00"/>
                          </a:solidFill>
                          <a:effectLst/>
                          <a:latin typeface="+mn-lt"/>
                        </a:rPr>
                        <a:t>SHRUB</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0.53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i="0" u="sng" dirty="0">
                          <a:solidFill>
                            <a:srgbClr val="006C00"/>
                          </a:solidFill>
                          <a:effectLst/>
                          <a:latin typeface="+mn-lt"/>
                        </a:rPr>
                        <a:t>-0.55</a:t>
                      </a:r>
                      <a:endParaRPr lang="pt-PT" sz="1000" b="1" i="0" u="sng"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0.11</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-0.03</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6"/>
                  </a:ext>
                </a:extLst>
              </a:tr>
              <a:tr h="231637">
                <a:tc>
                  <a:txBody>
                    <a:bodyPr/>
                    <a:lstStyle/>
                    <a:p>
                      <a:pPr algn="just">
                        <a:lnSpc>
                          <a:spcPct val="150000"/>
                        </a:lnSpc>
                        <a:spcBef>
                          <a:spcPts val="600"/>
                        </a:spcBef>
                        <a:spcAft>
                          <a:spcPts val="0"/>
                        </a:spcAft>
                      </a:pPr>
                      <a:r>
                        <a:rPr lang="en-US" sz="1000">
                          <a:solidFill>
                            <a:srgbClr val="006C00"/>
                          </a:solidFill>
                          <a:effectLst/>
                          <a:latin typeface="+mn-lt"/>
                        </a:rPr>
                        <a:t>SOCIAL</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0.19</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0.75</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7"/>
                  </a:ext>
                </a:extLst>
              </a:tr>
              <a:tr h="231637">
                <a:tc>
                  <a:txBody>
                    <a:bodyPr/>
                    <a:lstStyle/>
                    <a:p>
                      <a:pPr algn="just">
                        <a:lnSpc>
                          <a:spcPct val="150000"/>
                        </a:lnSpc>
                        <a:spcBef>
                          <a:spcPts val="600"/>
                        </a:spcBef>
                        <a:spcAft>
                          <a:spcPts val="0"/>
                        </a:spcAft>
                      </a:pPr>
                      <a:r>
                        <a:rPr lang="en-US" sz="1000">
                          <a:solidFill>
                            <a:srgbClr val="006C00"/>
                          </a:solidFill>
                          <a:effectLst/>
                          <a:latin typeface="+mn-lt"/>
                        </a:rPr>
                        <a:t>MONTADO</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-0.30</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dirty="0">
                          <a:solidFill>
                            <a:srgbClr val="006C00"/>
                          </a:solidFill>
                          <a:effectLst/>
                          <a:latin typeface="+mn-lt"/>
                        </a:rPr>
                        <a:t>0.54</a:t>
                      </a:r>
                      <a:endParaRPr lang="pt-PT" sz="1000" b="1" u="sng"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-0.25</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8"/>
                  </a:ext>
                </a:extLst>
              </a:tr>
              <a:tr h="231637">
                <a:tc>
                  <a:txBody>
                    <a:bodyPr/>
                    <a:lstStyle/>
                    <a:p>
                      <a:pPr algn="just">
                        <a:lnSpc>
                          <a:spcPct val="150000"/>
                        </a:lnSpc>
                        <a:spcBef>
                          <a:spcPts val="600"/>
                        </a:spcBef>
                        <a:spcAft>
                          <a:spcPts val="0"/>
                        </a:spcAft>
                      </a:pPr>
                      <a:r>
                        <a:rPr lang="en-US" sz="1000" dirty="0">
                          <a:solidFill>
                            <a:srgbClr val="006C00"/>
                          </a:solidFill>
                          <a:effectLst/>
                          <a:latin typeface="+mn-lt"/>
                        </a:rPr>
                        <a:t>FOREST</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-0.28</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0.39</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-0.46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0.11</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-0.39</a:t>
                      </a:r>
                      <a:endParaRPr lang="pt-PT" sz="1000" dirty="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19"/>
                  </a:ext>
                </a:extLst>
              </a:tr>
              <a:tr h="231637">
                <a:tc>
                  <a:txBody>
                    <a:bodyPr/>
                    <a:lstStyle/>
                    <a:p>
                      <a:pPr algn="just">
                        <a:lnSpc>
                          <a:spcPct val="150000"/>
                        </a:lnSpc>
                        <a:spcBef>
                          <a:spcPts val="600"/>
                        </a:spcBef>
                        <a:spcAft>
                          <a:spcPts val="0"/>
                        </a:spcAft>
                      </a:pPr>
                      <a:r>
                        <a:rPr lang="en-US" sz="1000">
                          <a:solidFill>
                            <a:srgbClr val="006C00"/>
                          </a:solidFill>
                          <a:effectLst/>
                          <a:latin typeface="+mn-lt"/>
                        </a:rPr>
                        <a:t>FALLOW</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-0.06</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-0.12</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a:solidFill>
                            <a:srgbClr val="006C00"/>
                          </a:solidFill>
                          <a:effectLst/>
                          <a:latin typeface="+mn-lt"/>
                        </a:rPr>
                        <a:t>-0.71</a:t>
                      </a:r>
                      <a:endParaRPr lang="pt-PT" sz="1000" b="1" u="sng">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-0.34</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20"/>
                  </a:ext>
                </a:extLst>
              </a:tr>
              <a:tr h="231637">
                <a:tc>
                  <a:txBody>
                    <a:bodyPr/>
                    <a:lstStyle/>
                    <a:p>
                      <a:pPr algn="just">
                        <a:lnSpc>
                          <a:spcPct val="150000"/>
                        </a:lnSpc>
                        <a:spcBef>
                          <a:spcPts val="600"/>
                        </a:spcBef>
                        <a:spcAft>
                          <a:spcPts val="0"/>
                        </a:spcAft>
                      </a:pPr>
                      <a:r>
                        <a:rPr lang="en-US" sz="1000">
                          <a:solidFill>
                            <a:srgbClr val="006C00"/>
                          </a:solidFill>
                          <a:effectLst/>
                          <a:latin typeface="+mn-lt"/>
                        </a:rPr>
                        <a:t>BSOIL</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0.15</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0.03</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-0.07</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dirty="0">
                          <a:solidFill>
                            <a:srgbClr val="006C00"/>
                          </a:solidFill>
                          <a:effectLst/>
                          <a:latin typeface="+mn-lt"/>
                        </a:rPr>
                        <a:t>0.71</a:t>
                      </a:r>
                      <a:endParaRPr lang="pt-PT" sz="1000" b="1" u="sng"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-0.28</a:t>
                      </a:r>
                      <a:endParaRPr lang="pt-PT" sz="100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21"/>
                  </a:ext>
                </a:extLst>
              </a:tr>
              <a:tr h="231637">
                <a:tc>
                  <a:txBody>
                    <a:bodyPr/>
                    <a:lstStyle/>
                    <a:p>
                      <a:pPr algn="just">
                        <a:lnSpc>
                          <a:spcPct val="150000"/>
                        </a:lnSpc>
                        <a:spcBef>
                          <a:spcPts val="600"/>
                        </a:spcBef>
                        <a:spcAft>
                          <a:spcPts val="0"/>
                        </a:spcAft>
                      </a:pPr>
                      <a:r>
                        <a:rPr lang="en-US" sz="1000">
                          <a:solidFill>
                            <a:srgbClr val="006C00"/>
                          </a:solidFill>
                          <a:effectLst/>
                          <a:latin typeface="+mn-lt"/>
                        </a:rPr>
                        <a:t>LEGUM</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0.08</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a:solidFill>
                            <a:srgbClr val="006C00"/>
                          </a:solidFill>
                          <a:effectLst/>
                          <a:latin typeface="+mn-lt"/>
                        </a:rPr>
                        <a:t>-0.04</a:t>
                      </a:r>
                      <a:endParaRPr lang="pt-PT" sz="100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0.17</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0.05</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-0.14</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dirty="0">
                          <a:solidFill>
                            <a:srgbClr val="006C00"/>
                          </a:solidFill>
                          <a:effectLst/>
                          <a:latin typeface="+mn-lt"/>
                        </a:rPr>
                        <a:t>-0.05</a:t>
                      </a:r>
                      <a:endParaRPr lang="pt-PT" sz="1000" dirty="0">
                        <a:solidFill>
                          <a:srgbClr val="006C00"/>
                        </a:solidFill>
                        <a:effectLst/>
                        <a:latin typeface="+mn-lt"/>
                        <a:ea typeface="Droid Sans Fallback"/>
                      </a:endParaRPr>
                    </a:p>
                  </a:txBody>
                  <a:tcPr marL="59017" marR="59017" marT="0" marB="0"/>
                </a:tc>
                <a:tc>
                  <a:txBody>
                    <a:bodyPr/>
                    <a:lstStyle/>
                    <a:p>
                      <a:pPr algn="just">
                        <a:lnSpc>
                          <a:spcPct val="150000"/>
                        </a:lnSpc>
                        <a:spcBef>
                          <a:spcPts val="600"/>
                        </a:spcBef>
                        <a:spcAft>
                          <a:spcPts val="0"/>
                        </a:spcAft>
                      </a:pPr>
                      <a:r>
                        <a:rPr lang="en-US" sz="1000" b="1" u="sng" dirty="0">
                          <a:solidFill>
                            <a:srgbClr val="006C00"/>
                          </a:solidFill>
                          <a:effectLst/>
                          <a:latin typeface="+mn-lt"/>
                        </a:rPr>
                        <a:t>0.78</a:t>
                      </a:r>
                      <a:endParaRPr lang="pt-PT" sz="1000" b="1" u="sng" dirty="0">
                        <a:solidFill>
                          <a:srgbClr val="006C00"/>
                        </a:solidFill>
                        <a:effectLst/>
                        <a:latin typeface="+mn-lt"/>
                        <a:ea typeface="Droid Sans Fallback"/>
                      </a:endParaRPr>
                    </a:p>
                  </a:txBody>
                  <a:tcPr marL="59017" marR="59017" marT="0" marB="0"/>
                </a:tc>
                <a:extLst>
                  <a:ext uri="{0D108BD9-81ED-4DB2-BD59-A6C34878D82A}">
                    <a16:rowId xmlns:a16="http://schemas.microsoft.com/office/drawing/2014/main" val="10022"/>
                  </a:ext>
                </a:extLst>
              </a:tr>
            </a:tbl>
          </a:graphicData>
        </a:graphic>
      </p:graphicFrame>
      <p:sp>
        <p:nvSpPr>
          <p:cNvPr id="25" name="Rectangle 5"/>
          <p:cNvSpPr>
            <a:spLocks noChangeArrowheads="1"/>
          </p:cNvSpPr>
          <p:nvPr/>
        </p:nvSpPr>
        <p:spPr bwMode="auto">
          <a:xfrm>
            <a:off x="218682" y="1189737"/>
            <a:ext cx="2874963"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pt-PT" sz="2800" b="1" dirty="0" smtClean="0">
                <a:solidFill>
                  <a:srgbClr val="387C2B"/>
                </a:solidFill>
              </a:rPr>
              <a:t>Principal Component Analysis</a:t>
            </a:r>
          </a:p>
          <a:p>
            <a:pPr eaLnBrk="1" hangingPunct="1">
              <a:spcBef>
                <a:spcPct val="0"/>
              </a:spcBef>
              <a:buFontTx/>
              <a:buNone/>
            </a:pPr>
            <a:r>
              <a:rPr lang="en-GB" altLang="pt-PT" sz="1800" dirty="0" smtClean="0">
                <a:solidFill>
                  <a:srgbClr val="387C2B"/>
                </a:solidFill>
              </a:rPr>
              <a:t>(using </a:t>
            </a:r>
            <a:r>
              <a:rPr lang="en-GB" altLang="pt-PT" sz="1800" dirty="0" err="1" smtClean="0">
                <a:solidFill>
                  <a:srgbClr val="387C2B"/>
                </a:solidFill>
              </a:rPr>
              <a:t>varimax</a:t>
            </a:r>
            <a:r>
              <a:rPr lang="en-GB" altLang="pt-PT" sz="1800" dirty="0" smtClean="0">
                <a:solidFill>
                  <a:srgbClr val="387C2B"/>
                </a:solidFill>
              </a:rPr>
              <a:t> of the 7 PC with </a:t>
            </a:r>
            <a:r>
              <a:rPr lang="en-GB" altLang="pt-PT" sz="1800" dirty="0" err="1" smtClean="0">
                <a:solidFill>
                  <a:srgbClr val="387C2B"/>
                </a:solidFill>
              </a:rPr>
              <a:t>eigenv</a:t>
            </a:r>
            <a:r>
              <a:rPr lang="en-GB" altLang="pt-PT" sz="1800" dirty="0" smtClean="0">
                <a:solidFill>
                  <a:srgbClr val="387C2B"/>
                </a:solidFill>
              </a:rPr>
              <a:t>. &gt; 1)</a:t>
            </a:r>
          </a:p>
          <a:p>
            <a:pPr eaLnBrk="1" hangingPunct="1">
              <a:spcBef>
                <a:spcPct val="0"/>
              </a:spcBef>
              <a:buFontTx/>
              <a:buNone/>
            </a:pPr>
            <a:endParaRPr lang="en-GB" altLang="pt-PT" sz="2800" b="1" dirty="0" smtClean="0">
              <a:solidFill>
                <a:srgbClr val="387C2B"/>
              </a:solidFill>
            </a:endParaRPr>
          </a:p>
          <a:p>
            <a:pPr eaLnBrk="1" hangingPunct="1">
              <a:spcBef>
                <a:spcPct val="0"/>
              </a:spcBef>
              <a:buFontTx/>
              <a:buNone/>
            </a:pPr>
            <a:endParaRPr lang="en-GB" altLang="pt-PT" sz="2800" b="1" dirty="0" smtClean="0">
              <a:solidFill>
                <a:srgbClr val="387C2B"/>
              </a:solidFill>
            </a:endParaRPr>
          </a:p>
          <a:p>
            <a:pPr eaLnBrk="1" hangingPunct="1">
              <a:spcBef>
                <a:spcPct val="0"/>
              </a:spcBef>
              <a:buFontTx/>
              <a:buNone/>
            </a:pPr>
            <a:r>
              <a:rPr lang="en-GB" altLang="pt-PT" sz="1800" b="1" dirty="0" smtClean="0">
                <a:solidFill>
                  <a:srgbClr val="387C2B"/>
                </a:solidFill>
              </a:rPr>
              <a:t>Variable loadings</a:t>
            </a:r>
            <a:endParaRPr lang="en-GB" altLang="pt-PT" sz="1800" b="1" dirty="0">
              <a:solidFill>
                <a:srgbClr val="387C2B"/>
              </a:solidFill>
            </a:endParaRPr>
          </a:p>
        </p:txBody>
      </p:sp>
    </p:spTree>
    <p:extLst>
      <p:ext uri="{BB962C8B-B14F-4D97-AF65-F5344CB8AC3E}">
        <p14:creationId xmlns:p14="http://schemas.microsoft.com/office/powerpoint/2010/main" val="1851252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pic>
        <p:nvPicPr>
          <p:cNvPr id="6" name="Imagem 9"/>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403648" y="2198045"/>
            <a:ext cx="6361112"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1"/>
          <p:cNvSpPr>
            <a:spLocks noChangeArrowheads="1"/>
          </p:cNvSpPr>
          <p:nvPr/>
        </p:nvSpPr>
        <p:spPr bwMode="auto">
          <a:xfrm>
            <a:off x="374493" y="1466566"/>
            <a:ext cx="8301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pt-PT" sz="2400" b="1" dirty="0" smtClean="0">
                <a:solidFill>
                  <a:srgbClr val="387C2B"/>
                </a:solidFill>
              </a:rPr>
              <a:t>Scatterplot of the 241 observations on the 2 first PCs</a:t>
            </a:r>
            <a:endParaRPr lang="en-GB" altLang="pt-PT" sz="2400" b="1" dirty="0">
              <a:solidFill>
                <a:srgbClr val="387C2B"/>
              </a:solidFill>
            </a:endParaRPr>
          </a:p>
        </p:txBody>
      </p:sp>
    </p:spTree>
    <p:extLst>
      <p:ext uri="{BB962C8B-B14F-4D97-AF65-F5344CB8AC3E}">
        <p14:creationId xmlns:p14="http://schemas.microsoft.com/office/powerpoint/2010/main" val="929255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315913"/>
            <a:ext cx="5259388" cy="743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24128" y="1412776"/>
            <a:ext cx="2962035" cy="1200329"/>
          </a:xfrm>
          <a:prstGeom prst="rect">
            <a:avLst/>
          </a:prstGeom>
          <a:solidFill>
            <a:schemeClr val="bg1"/>
          </a:solidFill>
          <a:ln>
            <a:solidFill>
              <a:schemeClr val="tx1"/>
            </a:solidFill>
          </a:ln>
        </p:spPr>
        <p:txBody>
          <a:bodyPr wrap="square" rtlCol="0">
            <a:spAutoFit/>
          </a:bodyPr>
          <a:lstStyle/>
          <a:p>
            <a:pPr marL="0" indent="0" algn="ctr">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The LULC CHOICE: </a:t>
            </a:r>
          </a:p>
          <a:p>
            <a:pPr marL="0" indent="0" algn="ctr">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Share of farmland in total land 2009 (%)</a:t>
            </a:r>
            <a:endParaRPr lang="en-GB" altLang="pt-PT"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9840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sp>
        <p:nvSpPr>
          <p:cNvPr id="8" name="Retângulo 1"/>
          <p:cNvSpPr>
            <a:spLocks noChangeArrowheads="1"/>
          </p:cNvSpPr>
          <p:nvPr/>
        </p:nvSpPr>
        <p:spPr bwMode="auto">
          <a:xfrm>
            <a:off x="1043608" y="1412776"/>
            <a:ext cx="703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pt-PT" sz="2000" b="1" dirty="0" smtClean="0">
                <a:solidFill>
                  <a:srgbClr val="387C2B"/>
                </a:solidFill>
              </a:rPr>
              <a:t>Relationship between “</a:t>
            </a:r>
            <a:r>
              <a:rPr lang="en-GB" altLang="pt-PT" sz="2000" b="1" i="1" dirty="0" smtClean="0">
                <a:solidFill>
                  <a:srgbClr val="387C2B"/>
                </a:solidFill>
              </a:rPr>
              <a:t>landscape flexibility</a:t>
            </a:r>
            <a:r>
              <a:rPr lang="en-GB" altLang="pt-PT" sz="2000" b="1" dirty="0" smtClean="0">
                <a:solidFill>
                  <a:srgbClr val="387C2B"/>
                </a:solidFill>
              </a:rPr>
              <a:t>” and the intensity level of the Farming system</a:t>
            </a:r>
            <a:endParaRPr lang="en-GB" altLang="pt-PT" sz="2000" b="1" dirty="0">
              <a:solidFill>
                <a:srgbClr val="387C2B"/>
              </a:solidFill>
            </a:endParaRPr>
          </a:p>
        </p:txBody>
      </p:sp>
      <p:sp>
        <p:nvSpPr>
          <p:cNvPr id="9" name="Retângulo 1"/>
          <p:cNvSpPr>
            <a:spLocks noChangeArrowheads="1"/>
          </p:cNvSpPr>
          <p:nvPr/>
        </p:nvSpPr>
        <p:spPr bwMode="auto">
          <a:xfrm>
            <a:off x="140321" y="6045102"/>
            <a:ext cx="886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eaLnBrk="1" hangingPunct="1">
              <a:spcBef>
                <a:spcPct val="50000"/>
              </a:spcBef>
              <a:buNone/>
            </a:pPr>
            <a:r>
              <a:rPr lang="en-US" altLang="pt-PT" sz="1200" b="1" dirty="0">
                <a:solidFill>
                  <a:srgbClr val="387C2B"/>
                </a:solidFill>
              </a:rPr>
              <a:t>Landscape Flexibility Index </a:t>
            </a:r>
            <a:r>
              <a:rPr lang="pt-PT" altLang="pt-PT" sz="1200" b="1" dirty="0">
                <a:solidFill>
                  <a:srgbClr val="387C2B"/>
                </a:solidFill>
              </a:rPr>
              <a:t>- </a:t>
            </a:r>
            <a:r>
              <a:rPr lang="en-US" altLang="pt-PT" sz="1200" dirty="0">
                <a:solidFill>
                  <a:srgbClr val="387C2B"/>
                </a:solidFill>
              </a:rPr>
              <a:t>Average Euclidean distance to group centroids (standardized by the highest value)</a:t>
            </a:r>
          </a:p>
          <a:p>
            <a:pPr marL="0" indent="0" eaLnBrk="1" hangingPunct="1">
              <a:spcBef>
                <a:spcPct val="50000"/>
              </a:spcBef>
              <a:buNone/>
            </a:pPr>
            <a:r>
              <a:rPr lang="en-US" altLang="pt-PT" sz="1200" b="1" dirty="0">
                <a:solidFill>
                  <a:srgbClr val="387C2B"/>
                </a:solidFill>
              </a:rPr>
              <a:t>Agricultural Intensity Index </a:t>
            </a:r>
            <a:r>
              <a:rPr lang="en-US" altLang="pt-PT" sz="1200" dirty="0">
                <a:solidFill>
                  <a:srgbClr val="387C2B"/>
                </a:solidFill>
              </a:rPr>
              <a:t>– Weighted average of unitary gross margins of the different crops and activities in each farming system (standardized by the highest value)</a:t>
            </a:r>
          </a:p>
        </p:txBody>
      </p:sp>
      <p:pic>
        <p:nvPicPr>
          <p:cNvPr id="10" name="Imagem 1"/>
          <p:cNvPicPr>
            <a:picLocks noChangeAspect="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1631865" y="2312676"/>
            <a:ext cx="5881511" cy="3630825"/>
          </a:xfrm>
          <a:prstGeom prst="rect">
            <a:avLst/>
          </a:prstGeom>
        </p:spPr>
      </p:pic>
    </p:spTree>
    <p:extLst>
      <p:ext uri="{BB962C8B-B14F-4D97-AF65-F5344CB8AC3E}">
        <p14:creationId xmlns:p14="http://schemas.microsoft.com/office/powerpoint/2010/main" val="3178099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a:solidFill>
                  <a:srgbClr val="00B050"/>
                </a:solidFill>
              </a:rPr>
              <a:t>Farming systems’</a:t>
            </a:r>
            <a:br>
              <a:rPr lang="en-GB" altLang="pt-PT" sz="3200" b="1" dirty="0">
                <a:solidFill>
                  <a:srgbClr val="00B050"/>
                </a:solidFill>
              </a:rPr>
            </a:br>
            <a:r>
              <a:rPr lang="en-GB" altLang="pt-PT" sz="3200" b="1" dirty="0">
                <a:solidFill>
                  <a:srgbClr val="00B050"/>
                </a:solidFill>
              </a:rPr>
              <a:t>effects on the landscape</a:t>
            </a:r>
            <a:endParaRPr lang="en-GB" altLang="pt-PT" sz="3200" b="1" dirty="0" smtClean="0">
              <a:solidFill>
                <a:srgbClr val="00B050"/>
              </a:solidFill>
            </a:endParaRPr>
          </a:p>
        </p:txBody>
      </p:sp>
      <p:sp>
        <p:nvSpPr>
          <p:cNvPr id="6" name="CaixaDeTexto 2"/>
          <p:cNvSpPr txBox="1"/>
          <p:nvPr/>
        </p:nvSpPr>
        <p:spPr>
          <a:xfrm>
            <a:off x="160338" y="3189288"/>
            <a:ext cx="1406525" cy="584775"/>
          </a:xfrm>
          <a:prstGeom prst="rect">
            <a:avLst/>
          </a:prstGeom>
          <a:noFill/>
        </p:spPr>
        <p:txBody>
          <a:bodyPr>
            <a:spAutoFit/>
          </a:bodyPr>
          <a:lstStyle/>
          <a:p>
            <a:pPr>
              <a:defRPr/>
            </a:pPr>
            <a:r>
              <a:rPr lang="en-GB" sz="1600" dirty="0" smtClean="0">
                <a:solidFill>
                  <a:srgbClr val="006C00"/>
                </a:solidFill>
                <a:effectLst>
                  <a:outerShdw blurRad="38100" dist="38100" dir="2700000" algn="tl">
                    <a:srgbClr val="000000">
                      <a:alpha val="43137"/>
                    </a:srgbClr>
                  </a:outerShdw>
                </a:effectLst>
              </a:rPr>
              <a:t>Farming system</a:t>
            </a:r>
            <a:endParaRPr lang="en-GB" sz="1600" dirty="0">
              <a:solidFill>
                <a:srgbClr val="006C00"/>
              </a:solidFill>
              <a:effectLst>
                <a:outerShdw blurRad="38100" dist="38100" dir="2700000" algn="tl">
                  <a:srgbClr val="000000">
                    <a:alpha val="43137"/>
                  </a:srgbClr>
                </a:outerShdw>
              </a:effectLst>
            </a:endParaRPr>
          </a:p>
        </p:txBody>
      </p:sp>
      <p:sp>
        <p:nvSpPr>
          <p:cNvPr id="7" name="CaixaDeTexto 10"/>
          <p:cNvSpPr txBox="1"/>
          <p:nvPr/>
        </p:nvSpPr>
        <p:spPr>
          <a:xfrm>
            <a:off x="1873250" y="2533504"/>
            <a:ext cx="1354138" cy="646331"/>
          </a:xfrm>
          <a:prstGeom prst="rect">
            <a:avLst/>
          </a:prstGeom>
          <a:noFill/>
        </p:spPr>
        <p:txBody>
          <a:bodyPr>
            <a:spAutoFit/>
          </a:bodyPr>
          <a:lstStyle/>
          <a:p>
            <a:pPr>
              <a:defRPr/>
            </a:pPr>
            <a:r>
              <a:rPr lang="pt-PT" dirty="0" err="1" smtClean="0">
                <a:solidFill>
                  <a:srgbClr val="006C00"/>
                </a:solidFill>
                <a:effectLst>
                  <a:outerShdw blurRad="38100" dist="38100" dir="2700000" algn="tl">
                    <a:srgbClr val="000000">
                      <a:alpha val="43137"/>
                    </a:srgbClr>
                  </a:outerShdw>
                </a:effectLst>
              </a:rPr>
              <a:t>High</a:t>
            </a:r>
            <a:r>
              <a:rPr lang="pt-PT" dirty="0" smtClean="0">
                <a:solidFill>
                  <a:srgbClr val="006C00"/>
                </a:solidFill>
                <a:effectLst>
                  <a:outerShdw blurRad="38100" dist="38100" dir="2700000" algn="tl">
                    <a:srgbClr val="000000">
                      <a:alpha val="43137"/>
                    </a:srgbClr>
                  </a:outerShdw>
                </a:effectLst>
              </a:rPr>
              <a:t> </a:t>
            </a:r>
            <a:r>
              <a:rPr lang="pt-PT" dirty="0" err="1" smtClean="0">
                <a:solidFill>
                  <a:srgbClr val="006C00"/>
                </a:solidFill>
                <a:effectLst>
                  <a:outerShdw blurRad="38100" dist="38100" dir="2700000" algn="tl">
                    <a:srgbClr val="000000">
                      <a:alpha val="43137"/>
                    </a:srgbClr>
                  </a:outerShdw>
                </a:effectLst>
              </a:rPr>
              <a:t>intensity</a:t>
            </a:r>
            <a:endParaRPr lang="pt-PT" dirty="0">
              <a:solidFill>
                <a:srgbClr val="006C00"/>
              </a:solidFill>
              <a:effectLst>
                <a:outerShdw blurRad="38100" dist="38100" dir="2700000" algn="tl">
                  <a:srgbClr val="000000">
                    <a:alpha val="43137"/>
                  </a:srgbClr>
                </a:outerShdw>
              </a:effectLst>
            </a:endParaRPr>
          </a:p>
        </p:txBody>
      </p:sp>
      <p:sp>
        <p:nvSpPr>
          <p:cNvPr id="11" name="CaixaDeTexto 11"/>
          <p:cNvSpPr txBox="1"/>
          <p:nvPr/>
        </p:nvSpPr>
        <p:spPr>
          <a:xfrm>
            <a:off x="1873250" y="4089290"/>
            <a:ext cx="1354138" cy="646331"/>
          </a:xfrm>
          <a:prstGeom prst="rect">
            <a:avLst/>
          </a:prstGeom>
          <a:noFill/>
        </p:spPr>
        <p:txBody>
          <a:bodyPr>
            <a:spAutoFit/>
          </a:bodyPr>
          <a:lstStyle/>
          <a:p>
            <a:pPr>
              <a:defRPr/>
            </a:pPr>
            <a:r>
              <a:rPr lang="pt-PT" dirty="0" err="1" smtClean="0">
                <a:solidFill>
                  <a:srgbClr val="006C00"/>
                </a:solidFill>
                <a:effectLst>
                  <a:outerShdw blurRad="38100" dist="38100" dir="2700000" algn="tl">
                    <a:srgbClr val="000000">
                      <a:alpha val="43137"/>
                    </a:srgbClr>
                  </a:outerShdw>
                </a:effectLst>
              </a:rPr>
              <a:t>Low</a:t>
            </a:r>
            <a:r>
              <a:rPr lang="pt-PT" dirty="0" smtClean="0">
                <a:solidFill>
                  <a:srgbClr val="006C00"/>
                </a:solidFill>
                <a:effectLst>
                  <a:outerShdw blurRad="38100" dist="38100" dir="2700000" algn="tl">
                    <a:srgbClr val="000000">
                      <a:alpha val="43137"/>
                    </a:srgbClr>
                  </a:outerShdw>
                </a:effectLst>
              </a:rPr>
              <a:t> </a:t>
            </a:r>
            <a:r>
              <a:rPr lang="pt-PT" dirty="0" err="1" smtClean="0">
                <a:solidFill>
                  <a:srgbClr val="006C00"/>
                </a:solidFill>
                <a:effectLst>
                  <a:outerShdw blurRad="38100" dist="38100" dir="2700000" algn="tl">
                    <a:srgbClr val="000000">
                      <a:alpha val="43137"/>
                    </a:srgbClr>
                  </a:outerShdw>
                </a:effectLst>
              </a:rPr>
              <a:t>intensity</a:t>
            </a:r>
            <a:endParaRPr lang="pt-PT" dirty="0">
              <a:solidFill>
                <a:srgbClr val="006C00"/>
              </a:solidFill>
              <a:effectLst>
                <a:outerShdw blurRad="38100" dist="38100" dir="2700000" algn="tl">
                  <a:srgbClr val="000000">
                    <a:alpha val="43137"/>
                  </a:srgbClr>
                </a:outerShdw>
              </a:effectLst>
            </a:endParaRPr>
          </a:p>
        </p:txBody>
      </p:sp>
      <p:cxnSp>
        <p:nvCxnSpPr>
          <p:cNvPr id="12" name="Conexão reta unidirecional 4"/>
          <p:cNvCxnSpPr>
            <a:stCxn id="7" idx="3"/>
            <a:endCxn id="14" idx="1"/>
          </p:cNvCxnSpPr>
          <p:nvPr/>
        </p:nvCxnSpPr>
        <p:spPr>
          <a:xfrm flipV="1">
            <a:off x="3227388" y="2851666"/>
            <a:ext cx="317500" cy="5004"/>
          </a:xfrm>
          <a:prstGeom prst="straightConnector1">
            <a:avLst/>
          </a:prstGeom>
          <a:ln w="38100">
            <a:solidFill>
              <a:srgbClr val="006C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5"/>
          <p:cNvCxnSpPr>
            <a:stCxn id="11" idx="3"/>
            <a:endCxn id="15" idx="1"/>
          </p:cNvCxnSpPr>
          <p:nvPr/>
        </p:nvCxnSpPr>
        <p:spPr>
          <a:xfrm>
            <a:off x="3227388" y="4412456"/>
            <a:ext cx="366712" cy="1588"/>
          </a:xfrm>
          <a:prstGeom prst="straightConnector1">
            <a:avLst/>
          </a:prstGeom>
          <a:ln w="38100">
            <a:solidFill>
              <a:srgbClr val="006C00"/>
            </a:solidFill>
            <a:tailEnd type="triangle"/>
          </a:ln>
        </p:spPr>
        <p:style>
          <a:lnRef idx="1">
            <a:schemeClr val="accent1"/>
          </a:lnRef>
          <a:fillRef idx="0">
            <a:schemeClr val="accent1"/>
          </a:fillRef>
          <a:effectRef idx="0">
            <a:schemeClr val="accent1"/>
          </a:effectRef>
          <a:fontRef idx="minor">
            <a:schemeClr val="tx1"/>
          </a:fontRef>
        </p:style>
      </p:cxnSp>
      <p:sp>
        <p:nvSpPr>
          <p:cNvPr id="14" name="CaixaDeTexto 18"/>
          <p:cNvSpPr txBox="1"/>
          <p:nvPr/>
        </p:nvSpPr>
        <p:spPr>
          <a:xfrm>
            <a:off x="3544888" y="2667000"/>
            <a:ext cx="2190750" cy="369332"/>
          </a:xfrm>
          <a:prstGeom prst="rect">
            <a:avLst/>
          </a:prstGeom>
          <a:noFill/>
        </p:spPr>
        <p:txBody>
          <a:bodyPr>
            <a:spAutoFit/>
          </a:bodyPr>
          <a:lstStyle/>
          <a:p>
            <a:pPr>
              <a:defRPr/>
            </a:pPr>
            <a:r>
              <a:rPr lang="pt-PT" dirty="0">
                <a:solidFill>
                  <a:srgbClr val="006C00"/>
                </a:solidFill>
                <a:effectLst>
                  <a:outerShdw blurRad="38100" dist="38100" dir="2700000" algn="tl">
                    <a:srgbClr val="000000">
                      <a:alpha val="43137"/>
                    </a:srgbClr>
                  </a:outerShdw>
                </a:effectLst>
              </a:rPr>
              <a:t>&lt; </a:t>
            </a:r>
            <a:r>
              <a:rPr lang="pt-PT" dirty="0" err="1">
                <a:solidFill>
                  <a:srgbClr val="006C00"/>
                </a:solidFill>
                <a:effectLst>
                  <a:outerShdw blurRad="38100" dist="38100" dir="2700000" algn="tl">
                    <a:srgbClr val="000000">
                      <a:alpha val="43137"/>
                    </a:srgbClr>
                  </a:outerShdw>
                </a:effectLst>
              </a:rPr>
              <a:t>Landscape</a:t>
            </a:r>
            <a:r>
              <a:rPr lang="pt-PT" dirty="0">
                <a:solidFill>
                  <a:srgbClr val="006C00"/>
                </a:solidFill>
                <a:effectLst>
                  <a:outerShdw blurRad="38100" dist="38100" dir="2700000" algn="tl">
                    <a:srgbClr val="000000">
                      <a:alpha val="43137"/>
                    </a:srgbClr>
                  </a:outerShdw>
                </a:effectLst>
              </a:rPr>
              <a:t> </a:t>
            </a:r>
            <a:r>
              <a:rPr lang="pt-PT" dirty="0" err="1">
                <a:solidFill>
                  <a:srgbClr val="006C00"/>
                </a:solidFill>
                <a:effectLst>
                  <a:outerShdw blurRad="38100" dist="38100" dir="2700000" algn="tl">
                    <a:srgbClr val="000000">
                      <a:alpha val="43137"/>
                    </a:srgbClr>
                  </a:outerShdw>
                </a:effectLst>
              </a:rPr>
              <a:t>flexib</a:t>
            </a:r>
            <a:r>
              <a:rPr lang="pt-PT" dirty="0">
                <a:solidFill>
                  <a:srgbClr val="006C00"/>
                </a:solidFill>
                <a:effectLst>
                  <a:outerShdw blurRad="38100" dist="38100" dir="2700000" algn="tl">
                    <a:srgbClr val="000000">
                      <a:alpha val="43137"/>
                    </a:srgbClr>
                  </a:outerShdw>
                </a:effectLst>
              </a:rPr>
              <a:t>.</a:t>
            </a:r>
          </a:p>
        </p:txBody>
      </p:sp>
      <p:sp>
        <p:nvSpPr>
          <p:cNvPr id="15" name="CaixaDeTexto 19"/>
          <p:cNvSpPr txBox="1"/>
          <p:nvPr/>
        </p:nvSpPr>
        <p:spPr>
          <a:xfrm>
            <a:off x="3594100" y="4229100"/>
            <a:ext cx="2190750" cy="369888"/>
          </a:xfrm>
          <a:prstGeom prst="rect">
            <a:avLst/>
          </a:prstGeom>
          <a:noFill/>
        </p:spPr>
        <p:txBody>
          <a:bodyPr>
            <a:spAutoFit/>
          </a:bodyPr>
          <a:lstStyle/>
          <a:p>
            <a:pPr>
              <a:defRPr/>
            </a:pPr>
            <a:r>
              <a:rPr lang="pt-PT" dirty="0">
                <a:solidFill>
                  <a:srgbClr val="006C00"/>
                </a:solidFill>
                <a:effectLst>
                  <a:outerShdw blurRad="38100" dist="38100" dir="2700000" algn="tl">
                    <a:srgbClr val="000000">
                      <a:alpha val="43137"/>
                    </a:srgbClr>
                  </a:outerShdw>
                </a:effectLst>
              </a:rPr>
              <a:t>&gt; </a:t>
            </a:r>
            <a:r>
              <a:rPr lang="pt-PT" dirty="0" err="1">
                <a:solidFill>
                  <a:srgbClr val="006C00"/>
                </a:solidFill>
                <a:effectLst>
                  <a:outerShdw blurRad="38100" dist="38100" dir="2700000" algn="tl">
                    <a:srgbClr val="000000">
                      <a:alpha val="43137"/>
                    </a:srgbClr>
                  </a:outerShdw>
                </a:effectLst>
              </a:rPr>
              <a:t>Landscape</a:t>
            </a:r>
            <a:r>
              <a:rPr lang="pt-PT" dirty="0">
                <a:solidFill>
                  <a:srgbClr val="006C00"/>
                </a:solidFill>
                <a:effectLst>
                  <a:outerShdw blurRad="38100" dist="38100" dir="2700000" algn="tl">
                    <a:srgbClr val="000000">
                      <a:alpha val="43137"/>
                    </a:srgbClr>
                  </a:outerShdw>
                </a:effectLst>
              </a:rPr>
              <a:t> </a:t>
            </a:r>
            <a:r>
              <a:rPr lang="pt-PT" dirty="0" err="1">
                <a:solidFill>
                  <a:srgbClr val="006C00"/>
                </a:solidFill>
                <a:effectLst>
                  <a:outerShdw blurRad="38100" dist="38100" dir="2700000" algn="tl">
                    <a:srgbClr val="000000">
                      <a:alpha val="43137"/>
                    </a:srgbClr>
                  </a:outerShdw>
                </a:effectLst>
              </a:rPr>
              <a:t>flexib</a:t>
            </a:r>
            <a:r>
              <a:rPr lang="pt-PT" dirty="0">
                <a:solidFill>
                  <a:srgbClr val="006C00"/>
                </a:solidFill>
                <a:effectLst>
                  <a:outerShdw blurRad="38100" dist="38100" dir="2700000" algn="tl">
                    <a:srgbClr val="000000">
                      <a:alpha val="43137"/>
                    </a:srgbClr>
                  </a:outerShdw>
                </a:effectLst>
              </a:rPr>
              <a:t>.</a:t>
            </a:r>
          </a:p>
        </p:txBody>
      </p:sp>
      <p:sp>
        <p:nvSpPr>
          <p:cNvPr id="16" name="CaixaDeTexto 21"/>
          <p:cNvSpPr txBox="1"/>
          <p:nvPr/>
        </p:nvSpPr>
        <p:spPr>
          <a:xfrm>
            <a:off x="5691188" y="2665413"/>
            <a:ext cx="3162300" cy="369887"/>
          </a:xfrm>
          <a:prstGeom prst="rect">
            <a:avLst/>
          </a:prstGeom>
          <a:solidFill>
            <a:srgbClr val="92D050"/>
          </a:solidFill>
        </p:spPr>
        <p:txBody>
          <a:bodyPr>
            <a:spAutoFit/>
          </a:bodyPr>
          <a:lstStyle/>
          <a:p>
            <a:pPr>
              <a:defRPr/>
            </a:pPr>
            <a:r>
              <a:rPr lang="pt-PT" dirty="0">
                <a:solidFill>
                  <a:srgbClr val="006C00"/>
                </a:solidFill>
                <a:effectLst>
                  <a:outerShdw blurRad="38100" dist="38100" dir="2700000" algn="tl">
                    <a:srgbClr val="000000">
                      <a:alpha val="43137"/>
                    </a:srgbClr>
                  </a:outerShdw>
                </a:effectLst>
                <a:sym typeface="Wingdings" panose="05000000000000000000" pitchFamily="2" charset="2"/>
              </a:rPr>
              <a:t></a:t>
            </a:r>
            <a:r>
              <a:rPr lang="pt-PT" dirty="0">
                <a:solidFill>
                  <a:srgbClr val="006C00"/>
                </a:solidFill>
                <a:effectLst>
                  <a:outerShdw blurRad="38100" dist="38100" dir="2700000" algn="tl">
                    <a:srgbClr val="000000">
                      <a:alpha val="43137"/>
                    </a:srgbClr>
                  </a:outerShdw>
                </a:effectLst>
              </a:rPr>
              <a:t> “LANDSCAPE MAKERS”</a:t>
            </a:r>
          </a:p>
        </p:txBody>
      </p:sp>
      <p:sp>
        <p:nvSpPr>
          <p:cNvPr id="17" name="CaixaDeTexto 24"/>
          <p:cNvSpPr txBox="1"/>
          <p:nvPr/>
        </p:nvSpPr>
        <p:spPr>
          <a:xfrm>
            <a:off x="5713413" y="4227513"/>
            <a:ext cx="3162300" cy="369887"/>
          </a:xfrm>
          <a:prstGeom prst="rect">
            <a:avLst/>
          </a:prstGeom>
          <a:solidFill>
            <a:srgbClr val="92D050"/>
          </a:solidFill>
        </p:spPr>
        <p:txBody>
          <a:bodyPr>
            <a:spAutoFit/>
          </a:bodyPr>
          <a:lstStyle/>
          <a:p>
            <a:pPr>
              <a:defRPr/>
            </a:pPr>
            <a:r>
              <a:rPr lang="pt-PT" dirty="0">
                <a:solidFill>
                  <a:srgbClr val="006C00"/>
                </a:solidFill>
                <a:effectLst>
                  <a:outerShdw blurRad="38100" dist="38100" dir="2700000" algn="tl">
                    <a:srgbClr val="000000">
                      <a:alpha val="43137"/>
                    </a:srgbClr>
                  </a:outerShdw>
                </a:effectLst>
                <a:sym typeface="Wingdings" panose="05000000000000000000" pitchFamily="2" charset="2"/>
              </a:rPr>
              <a:t></a:t>
            </a:r>
            <a:r>
              <a:rPr lang="pt-PT" dirty="0">
                <a:solidFill>
                  <a:srgbClr val="006C00"/>
                </a:solidFill>
                <a:effectLst>
                  <a:outerShdw blurRad="38100" dist="38100" dir="2700000" algn="tl">
                    <a:srgbClr val="000000">
                      <a:alpha val="43137"/>
                    </a:srgbClr>
                  </a:outerShdw>
                </a:effectLst>
              </a:rPr>
              <a:t> “LANDSCAPE TAKERS”</a:t>
            </a:r>
          </a:p>
        </p:txBody>
      </p:sp>
      <p:sp>
        <p:nvSpPr>
          <p:cNvPr id="18" name="Retângulo 1"/>
          <p:cNvSpPr>
            <a:spLocks noChangeArrowheads="1"/>
          </p:cNvSpPr>
          <p:nvPr/>
        </p:nvSpPr>
        <p:spPr bwMode="auto">
          <a:xfrm>
            <a:off x="247650" y="1685925"/>
            <a:ext cx="703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pt-PT" sz="2400" b="1" dirty="0" smtClean="0">
                <a:solidFill>
                  <a:srgbClr val="387C2B"/>
                </a:solidFill>
              </a:rPr>
              <a:t>Synthesizing…</a:t>
            </a:r>
            <a:endParaRPr lang="en-GB" altLang="pt-PT" sz="2400" b="1" dirty="0">
              <a:solidFill>
                <a:srgbClr val="387C2B"/>
              </a:solidFill>
            </a:endParaRPr>
          </a:p>
        </p:txBody>
      </p:sp>
      <p:sp>
        <p:nvSpPr>
          <p:cNvPr id="19" name="Chaveta à esquerda 13"/>
          <p:cNvSpPr/>
          <p:nvPr/>
        </p:nvSpPr>
        <p:spPr>
          <a:xfrm>
            <a:off x="1568450" y="2717800"/>
            <a:ext cx="303213" cy="1830388"/>
          </a:xfrm>
          <a:prstGeom prst="leftBrace">
            <a:avLst>
              <a:gd name="adj1" fmla="val 26164"/>
              <a:gd name="adj2" fmla="val 49412"/>
            </a:avLst>
          </a:prstGeom>
          <a:ln w="28575">
            <a:solidFill>
              <a:srgbClr val="006C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pt-PT"/>
          </a:p>
        </p:txBody>
      </p:sp>
    </p:spTree>
    <p:extLst>
      <p:ext uri="{BB962C8B-B14F-4D97-AF65-F5344CB8AC3E}">
        <p14:creationId xmlns:p14="http://schemas.microsoft.com/office/powerpoint/2010/main" val="3163875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systems’</a:t>
            </a:r>
            <a:br>
              <a:rPr lang="en-GB" altLang="pt-PT" sz="3200" b="1" dirty="0" smtClean="0">
                <a:solidFill>
                  <a:srgbClr val="00B050"/>
                </a:solidFill>
              </a:rPr>
            </a:br>
            <a:r>
              <a:rPr lang="en-GB" altLang="pt-PT" sz="3200" b="1" dirty="0" smtClean="0">
                <a:solidFill>
                  <a:srgbClr val="00B050"/>
                </a:solidFill>
              </a:rPr>
              <a:t>effects on biodiversity conservation</a:t>
            </a:r>
          </a:p>
        </p:txBody>
      </p:sp>
      <p:sp>
        <p:nvSpPr>
          <p:cNvPr id="6" name="Content Placeholder 2"/>
          <p:cNvSpPr>
            <a:spLocks noGrp="1"/>
          </p:cNvSpPr>
          <p:nvPr>
            <p:ph idx="1"/>
          </p:nvPr>
        </p:nvSpPr>
        <p:spPr>
          <a:xfrm>
            <a:off x="457200" y="1340768"/>
            <a:ext cx="8229600" cy="864096"/>
          </a:xfrm>
        </p:spPr>
        <p:txBody>
          <a:bodyPr/>
          <a:lstStyle/>
          <a:p>
            <a:pPr marL="0" indent="0">
              <a:buNone/>
            </a:pPr>
            <a:r>
              <a:rPr lang="en-GB" altLang="pt-PT" sz="2400" dirty="0" smtClean="0"/>
              <a:t>In another study, we compared the different farming systems from a biodiversity conservation perspective.</a:t>
            </a:r>
          </a:p>
        </p:txBody>
      </p:sp>
      <p:pic>
        <p:nvPicPr>
          <p:cNvPr id="2" name="Picture 1"/>
          <p:cNvPicPr>
            <a:picLocks noChangeAspect="1"/>
          </p:cNvPicPr>
          <p:nvPr/>
        </p:nvPicPr>
        <p:blipFill>
          <a:blip r:embed="rId2"/>
          <a:stretch>
            <a:fillRect/>
          </a:stretch>
        </p:blipFill>
        <p:spPr>
          <a:xfrm>
            <a:off x="17258" y="2389278"/>
            <a:ext cx="9144000" cy="5431536"/>
          </a:xfrm>
          <a:prstGeom prst="rect">
            <a:avLst/>
          </a:prstGeom>
        </p:spPr>
      </p:pic>
    </p:spTree>
    <p:extLst>
      <p:ext uri="{BB962C8B-B14F-4D97-AF65-F5344CB8AC3E}">
        <p14:creationId xmlns:p14="http://schemas.microsoft.com/office/powerpoint/2010/main" val="40464342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systems’</a:t>
            </a:r>
            <a:br>
              <a:rPr lang="en-GB" altLang="pt-PT" sz="3200" b="1" dirty="0" smtClean="0">
                <a:solidFill>
                  <a:srgbClr val="00B050"/>
                </a:solidFill>
              </a:rPr>
            </a:br>
            <a:r>
              <a:rPr lang="en-GB" altLang="pt-PT" sz="3200" b="1" dirty="0" smtClean="0">
                <a:solidFill>
                  <a:srgbClr val="00B050"/>
                </a:solidFill>
              </a:rPr>
              <a:t>effects on biodiversity conservation</a:t>
            </a:r>
          </a:p>
        </p:txBody>
      </p:sp>
      <p:sp>
        <p:nvSpPr>
          <p:cNvPr id="7" name="Retângulo 1"/>
          <p:cNvSpPr>
            <a:spLocks noChangeArrowheads="1"/>
          </p:cNvSpPr>
          <p:nvPr/>
        </p:nvSpPr>
        <p:spPr bwMode="auto">
          <a:xfrm>
            <a:off x="494752" y="1844824"/>
            <a:ext cx="827475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Methodological approach:</a:t>
            </a:r>
          </a:p>
          <a:p>
            <a:pPr marL="514350" indent="-514350" eaLnBrk="1" hangingPunct="1">
              <a:spcBef>
                <a:spcPct val="50000"/>
              </a:spcBef>
              <a:buFont typeface="+mj-lt"/>
              <a:buAutoNum type="arabicPeriod"/>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Conservation-relevant farming practices were first identified based on a literature review;</a:t>
            </a:r>
          </a:p>
          <a:p>
            <a:pPr marL="514350" indent="-514350" eaLnBrk="1" hangingPunct="1">
              <a:spcBef>
                <a:spcPct val="50000"/>
              </a:spcBef>
              <a:buFont typeface="+mj-lt"/>
              <a:buAutoNum type="arabicPeriod"/>
              <a:defRPr/>
            </a:pPr>
            <a:r>
              <a:rPr lang="en-GB" altLang="pt-PT" sz="2400" dirty="0">
                <a:latin typeface="Tahoma" panose="020B0604030504040204" pitchFamily="34" charset="0"/>
                <a:ea typeface="Tahoma" panose="020B0604030504040204" pitchFamily="34" charset="0"/>
                <a:cs typeface="Tahoma" panose="020B0604030504040204" pitchFamily="34" charset="0"/>
              </a:rPr>
              <a:t>200 farms in the study area </a:t>
            </a:r>
            <a:r>
              <a:rPr lang="en-GB" altLang="pt-PT" sz="2400" dirty="0" smtClean="0">
                <a:latin typeface="Tahoma" panose="020B0604030504040204" pitchFamily="34" charset="0"/>
                <a:ea typeface="Tahoma" panose="020B0604030504040204" pitchFamily="34" charset="0"/>
                <a:cs typeface="Tahoma" panose="020B0604030504040204" pitchFamily="34" charset="0"/>
              </a:rPr>
              <a:t>were then surveyed and asked about conservation-relevant farming practices </a:t>
            </a:r>
          </a:p>
          <a:p>
            <a:pPr marL="514350" indent="-514350" eaLnBrk="1" hangingPunct="1">
              <a:spcBef>
                <a:spcPct val="50000"/>
              </a:spcBef>
              <a:buFont typeface="+mj-lt"/>
              <a:buAutoNum type="arabicPeriod"/>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Sampled farms were classified into farming systems using cluster analysis</a:t>
            </a:r>
          </a:p>
          <a:p>
            <a:pPr marL="514350" indent="-514350" eaLnBrk="1" hangingPunct="1">
              <a:spcBef>
                <a:spcPct val="50000"/>
              </a:spcBef>
              <a:buFont typeface="+mj-lt"/>
              <a:buAutoNum type="arabicPeriod"/>
              <a:defRPr/>
            </a:pPr>
            <a:r>
              <a:rPr lang="en-GB" altLang="pt-PT" sz="2400" dirty="0" smtClean="0">
                <a:latin typeface="Tahoma" panose="020B0604030504040204" pitchFamily="34" charset="0"/>
                <a:ea typeface="Tahoma" panose="020B0604030504040204" pitchFamily="34" charset="0"/>
                <a:cs typeface="Tahoma" panose="020B0604030504040204" pitchFamily="34" charset="0"/>
              </a:rPr>
              <a:t>Differences in conservation-relevant farming practices were eventually analysed across farming systems.</a:t>
            </a:r>
            <a:endParaRPr lang="en-GB" altLang="pt-PT"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588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systems’</a:t>
            </a:r>
            <a:br>
              <a:rPr lang="en-GB" altLang="pt-PT" sz="3200" b="1" dirty="0" smtClean="0">
                <a:solidFill>
                  <a:srgbClr val="00B050"/>
                </a:solidFill>
              </a:rPr>
            </a:br>
            <a:r>
              <a:rPr lang="en-GB" altLang="pt-PT" sz="3200" b="1" dirty="0" smtClean="0">
                <a:solidFill>
                  <a:srgbClr val="00B050"/>
                </a:solidFill>
              </a:rPr>
              <a:t>effects on biodiversity conservation</a:t>
            </a:r>
          </a:p>
        </p:txBody>
      </p:sp>
      <p:sp>
        <p:nvSpPr>
          <p:cNvPr id="4" name="Marcador de Posição do Número do Diapositivo 4"/>
          <p:cNvSpPr>
            <a:spLocks noGrp="1"/>
          </p:cNvSpPr>
          <p:nvPr>
            <p:ph type="sldNum" sz="quarter" idx="12"/>
          </p:nvPr>
        </p:nvSpPr>
        <p:spPr>
          <a:xfrm>
            <a:off x="6553200" y="6245225"/>
            <a:ext cx="21336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142BF55-C245-47E1-B1A7-006A1E545B7E}" type="slidenum">
              <a:rPr lang="pt-PT" altLang="pt-PT" sz="1400" smtClean="0"/>
              <a:pPr>
                <a:spcBef>
                  <a:spcPct val="0"/>
                </a:spcBef>
                <a:buFontTx/>
                <a:buNone/>
              </a:pPr>
              <a:t>44</a:t>
            </a:fld>
            <a:endParaRPr lang="pt-PT" altLang="pt-PT" sz="1400"/>
          </a:p>
        </p:txBody>
      </p:sp>
      <p:graphicFrame>
        <p:nvGraphicFramePr>
          <p:cNvPr id="5" name="Tabela 1"/>
          <p:cNvGraphicFramePr>
            <a:graphicFrameLocks noGrp="1"/>
          </p:cNvGraphicFramePr>
          <p:nvPr>
            <p:extLst/>
          </p:nvPr>
        </p:nvGraphicFramePr>
        <p:xfrm>
          <a:off x="154781" y="1247802"/>
          <a:ext cx="8834437" cy="5465749"/>
        </p:xfrm>
        <a:graphic>
          <a:graphicData uri="http://schemas.openxmlformats.org/drawingml/2006/table">
            <a:tbl>
              <a:tblPr firstRow="1" firstCol="1" bandRow="1">
                <a:tableStyleId>{5C22544A-7EE6-4342-B048-85BDC9FD1C3A}</a:tableStyleId>
              </a:tblPr>
              <a:tblGrid>
                <a:gridCol w="1620426">
                  <a:extLst>
                    <a:ext uri="{9D8B030D-6E8A-4147-A177-3AD203B41FA5}">
                      <a16:colId xmlns:a16="http://schemas.microsoft.com/office/drawing/2014/main" val="1650361850"/>
                    </a:ext>
                  </a:extLst>
                </a:gridCol>
                <a:gridCol w="1633928">
                  <a:extLst>
                    <a:ext uri="{9D8B030D-6E8A-4147-A177-3AD203B41FA5}">
                      <a16:colId xmlns:a16="http://schemas.microsoft.com/office/drawing/2014/main" val="3954588845"/>
                    </a:ext>
                  </a:extLst>
                </a:gridCol>
                <a:gridCol w="4096868">
                  <a:extLst>
                    <a:ext uri="{9D8B030D-6E8A-4147-A177-3AD203B41FA5}">
                      <a16:colId xmlns:a16="http://schemas.microsoft.com/office/drawing/2014/main" val="3299937759"/>
                    </a:ext>
                  </a:extLst>
                </a:gridCol>
                <a:gridCol w="1483215">
                  <a:extLst>
                    <a:ext uri="{9D8B030D-6E8A-4147-A177-3AD203B41FA5}">
                      <a16:colId xmlns:a16="http://schemas.microsoft.com/office/drawing/2014/main" val="2679852980"/>
                    </a:ext>
                  </a:extLst>
                </a:gridCol>
              </a:tblGrid>
              <a:tr h="133117">
                <a:tc>
                  <a:txBody>
                    <a:bodyPr/>
                    <a:lstStyle/>
                    <a:p>
                      <a:pPr>
                        <a:lnSpc>
                          <a:spcPct val="130000"/>
                        </a:lnSpc>
                        <a:spcBef>
                          <a:spcPts val="300"/>
                        </a:spcBef>
                        <a:spcAft>
                          <a:spcPts val="300"/>
                        </a:spcAft>
                      </a:pPr>
                      <a:r>
                        <a:rPr lang="en-GB" sz="1050" dirty="0">
                          <a:solidFill>
                            <a:schemeClr val="tx1"/>
                          </a:solidFill>
                          <a:effectLst/>
                        </a:rPr>
                        <a:t>Variable</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Bef>
                          <a:spcPts val="300"/>
                        </a:spcBef>
                        <a:spcAft>
                          <a:spcPts val="300"/>
                        </a:spcAft>
                      </a:pPr>
                      <a:r>
                        <a:rPr lang="en-GB" sz="1050" dirty="0">
                          <a:solidFill>
                            <a:schemeClr val="tx1"/>
                          </a:solidFill>
                          <a:effectLst/>
                        </a:rPr>
                        <a:t>Code</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Bef>
                          <a:spcPts val="300"/>
                        </a:spcBef>
                        <a:spcAft>
                          <a:spcPts val="300"/>
                        </a:spcAft>
                      </a:pPr>
                      <a:r>
                        <a:rPr lang="en-GB" sz="1050">
                          <a:solidFill>
                            <a:schemeClr val="tx1"/>
                          </a:solidFill>
                          <a:effectLst/>
                        </a:rPr>
                        <a:t>Description</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Bef>
                          <a:spcPts val="300"/>
                        </a:spcBef>
                        <a:spcAft>
                          <a:spcPts val="300"/>
                        </a:spcAft>
                      </a:pPr>
                      <a:r>
                        <a:rPr lang="en-GB" sz="1050">
                          <a:solidFill>
                            <a:schemeClr val="tx1"/>
                          </a:solidFill>
                          <a:effectLst/>
                        </a:rPr>
                        <a:t>Mean ± SD (Min-Max)</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474503546"/>
                  </a:ext>
                </a:extLst>
              </a:tr>
              <a:tr h="133117">
                <a:tc gridSpan="3">
                  <a:txBody>
                    <a:bodyPr/>
                    <a:lstStyle/>
                    <a:p>
                      <a:pPr>
                        <a:lnSpc>
                          <a:spcPct val="130000"/>
                        </a:lnSpc>
                        <a:spcAft>
                          <a:spcPts val="600"/>
                        </a:spcAft>
                      </a:pPr>
                      <a:r>
                        <a:rPr lang="en-GB" sz="1050" dirty="0">
                          <a:solidFill>
                            <a:srgbClr val="C00000"/>
                          </a:solidFill>
                          <a:effectLst/>
                        </a:rPr>
                        <a:t>Farm characterization variables</a:t>
                      </a:r>
                      <a:r>
                        <a:rPr lang="en-GB" sz="1050" dirty="0">
                          <a:solidFill>
                            <a:schemeClr val="tx1"/>
                          </a:solidFill>
                          <a:effectLst/>
                        </a:rPr>
                        <a:t>:</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hMerge="1">
                  <a:txBody>
                    <a:bodyPr/>
                    <a:lstStyle/>
                    <a:p>
                      <a:endParaRPr lang="en-US"/>
                    </a:p>
                  </a:txBody>
                  <a:tcPr/>
                </a:tc>
                <a:tc hMerge="1">
                  <a:txBody>
                    <a:bodyPr/>
                    <a:lstStyle/>
                    <a:p>
                      <a:endParaRPr lang="en-US"/>
                    </a:p>
                  </a:txBody>
                  <a:tcPr/>
                </a:tc>
                <a:tc>
                  <a:txBody>
                    <a:bodyPr/>
                    <a:lstStyle/>
                    <a:p>
                      <a:pPr>
                        <a:lnSpc>
                          <a:spcPct val="130000"/>
                        </a:lnSpc>
                        <a:spcAft>
                          <a:spcPts val="600"/>
                        </a:spcAft>
                      </a:pPr>
                      <a:r>
                        <a:rPr lang="en-GB" sz="1050">
                          <a:solidFill>
                            <a:schemeClr val="tx1"/>
                          </a:solidFill>
                          <a:effectLst/>
                        </a:rPr>
                        <a:t> </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3583339835"/>
                  </a:ext>
                </a:extLst>
              </a:tr>
              <a:tr h="133117">
                <a:tc>
                  <a:txBody>
                    <a:bodyPr/>
                    <a:lstStyle/>
                    <a:p>
                      <a:pPr>
                        <a:lnSpc>
                          <a:spcPct val="130000"/>
                        </a:lnSpc>
                        <a:spcAft>
                          <a:spcPts val="600"/>
                        </a:spcAft>
                      </a:pPr>
                      <a:r>
                        <a:rPr lang="en-GB" sz="1050" dirty="0">
                          <a:solidFill>
                            <a:schemeClr val="tx1"/>
                          </a:solidFill>
                          <a:effectLst/>
                        </a:rPr>
                        <a:t>Dry cereals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CEREAL</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 UAA with dry cereals </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19.9 ± 16.9 (0-100)</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658587845"/>
                  </a:ext>
                </a:extLst>
              </a:tr>
              <a:tr h="266233">
                <a:tc>
                  <a:txBody>
                    <a:bodyPr/>
                    <a:lstStyle/>
                    <a:p>
                      <a:pPr>
                        <a:lnSpc>
                          <a:spcPct val="130000"/>
                        </a:lnSpc>
                        <a:spcAft>
                          <a:spcPts val="600"/>
                        </a:spcAft>
                      </a:pPr>
                      <a:r>
                        <a:rPr lang="en-GB" sz="1050">
                          <a:solidFill>
                            <a:schemeClr val="tx1"/>
                          </a:solidFill>
                          <a:effectLst/>
                        </a:rPr>
                        <a:t>Other annual crops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err="1">
                          <a:solidFill>
                            <a:schemeClr val="tx1"/>
                          </a:solidFill>
                          <a:effectLst/>
                        </a:rPr>
                        <a:t>OTHCROP</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 UAA with other annual crops </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1.0 ± 4.4 (0-55.6)</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965987182"/>
                  </a:ext>
                </a:extLst>
              </a:tr>
              <a:tr h="133117">
                <a:tc>
                  <a:txBody>
                    <a:bodyPr/>
                    <a:lstStyle/>
                    <a:p>
                      <a:pPr>
                        <a:lnSpc>
                          <a:spcPct val="130000"/>
                        </a:lnSpc>
                        <a:spcAft>
                          <a:spcPts val="600"/>
                        </a:spcAft>
                      </a:pPr>
                      <a:r>
                        <a:rPr lang="en-GB" sz="1050">
                          <a:solidFill>
                            <a:schemeClr val="tx1"/>
                          </a:solidFill>
                          <a:effectLst/>
                        </a:rPr>
                        <a:t>Permanent crops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PCROP</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%UAA with permanent crops </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0.8 ± 3.0 (0-20.0)</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3789718076"/>
                  </a:ext>
                </a:extLst>
              </a:tr>
              <a:tr h="133117">
                <a:tc>
                  <a:txBody>
                    <a:bodyPr/>
                    <a:lstStyle/>
                    <a:p>
                      <a:pPr>
                        <a:lnSpc>
                          <a:spcPct val="130000"/>
                        </a:lnSpc>
                        <a:spcAft>
                          <a:spcPts val="600"/>
                        </a:spcAft>
                      </a:pPr>
                      <a:r>
                        <a:rPr lang="en-GB" sz="1050">
                          <a:solidFill>
                            <a:schemeClr val="tx1"/>
                          </a:solidFill>
                          <a:effectLst/>
                        </a:rPr>
                        <a:t>Fallows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FALLOW</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fallows </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64.4 ± 26.1 (0-100)</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584863055"/>
                  </a:ext>
                </a:extLst>
              </a:tr>
              <a:tr h="133117">
                <a:tc>
                  <a:txBody>
                    <a:bodyPr/>
                    <a:lstStyle/>
                    <a:p>
                      <a:pPr>
                        <a:lnSpc>
                          <a:spcPct val="130000"/>
                        </a:lnSpc>
                        <a:spcAft>
                          <a:spcPts val="600"/>
                        </a:spcAft>
                      </a:pPr>
                      <a:r>
                        <a:rPr lang="en-GB" sz="1050">
                          <a:solidFill>
                            <a:schemeClr val="tx1"/>
                          </a:solidFill>
                          <a:effectLst/>
                        </a:rPr>
                        <a:t>Pastures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PPAST</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pastures </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13.9 ± 25.1 (0-100)</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2870768690"/>
                  </a:ext>
                </a:extLst>
              </a:tr>
              <a:tr h="133117">
                <a:tc>
                  <a:txBody>
                    <a:bodyPr/>
                    <a:lstStyle/>
                    <a:p>
                      <a:pPr>
                        <a:lnSpc>
                          <a:spcPct val="130000"/>
                        </a:lnSpc>
                        <a:spcAft>
                          <a:spcPts val="600"/>
                        </a:spcAft>
                      </a:pPr>
                      <a:r>
                        <a:rPr lang="en-GB" sz="1050">
                          <a:solidFill>
                            <a:schemeClr val="tx1"/>
                          </a:solidFill>
                          <a:effectLst/>
                        </a:rPr>
                        <a:t>Cattle ratio</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CRATIO</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of cattle LU in total LU</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31.5 ± 43.1 (0-100)</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4195702782"/>
                  </a:ext>
                </a:extLst>
              </a:tr>
              <a:tr h="266233">
                <a:tc>
                  <a:txBody>
                    <a:bodyPr/>
                    <a:lstStyle/>
                    <a:p>
                      <a:pPr>
                        <a:lnSpc>
                          <a:spcPct val="130000"/>
                        </a:lnSpc>
                        <a:spcAft>
                          <a:spcPts val="600"/>
                        </a:spcAft>
                      </a:pPr>
                      <a:r>
                        <a:rPr lang="en-GB" sz="1050" dirty="0">
                          <a:solidFill>
                            <a:schemeClr val="tx1"/>
                          </a:solidFill>
                          <a:effectLst/>
                        </a:rPr>
                        <a:t>Livestock density</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STOCKDENS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LU per hectare of fodder area</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0.37 ± 0.44 (0-2)</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653986552"/>
                  </a:ext>
                </a:extLst>
              </a:tr>
              <a:tr h="133117">
                <a:tc gridSpan="3">
                  <a:txBody>
                    <a:bodyPr/>
                    <a:lstStyle/>
                    <a:p>
                      <a:pPr>
                        <a:lnSpc>
                          <a:spcPct val="130000"/>
                        </a:lnSpc>
                        <a:spcAft>
                          <a:spcPts val="600"/>
                        </a:spcAft>
                      </a:pPr>
                      <a:r>
                        <a:rPr lang="en-GB" sz="1050" dirty="0">
                          <a:solidFill>
                            <a:srgbClr val="C00000"/>
                          </a:solidFill>
                          <a:effectLst/>
                        </a:rPr>
                        <a:t>Farming practices variables</a:t>
                      </a:r>
                      <a:r>
                        <a:rPr lang="en-GB" sz="1050" dirty="0">
                          <a:solidFill>
                            <a:schemeClr val="tx1"/>
                          </a:solidFill>
                          <a:effectLst/>
                        </a:rPr>
                        <a:t>:</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hMerge="1">
                  <a:txBody>
                    <a:bodyPr/>
                    <a:lstStyle/>
                    <a:p>
                      <a:endParaRPr lang="en-US"/>
                    </a:p>
                  </a:txBody>
                  <a:tcPr/>
                </a:tc>
                <a:tc hMerge="1">
                  <a:txBody>
                    <a:bodyPr/>
                    <a:lstStyle/>
                    <a:p>
                      <a:endParaRPr lang="en-US"/>
                    </a:p>
                  </a:txBody>
                  <a:tcPr/>
                </a:tc>
                <a:tc>
                  <a:txBody>
                    <a:bodyPr/>
                    <a:lstStyle/>
                    <a:p>
                      <a:pPr>
                        <a:lnSpc>
                          <a:spcPct val="130000"/>
                        </a:lnSpc>
                        <a:spcAft>
                          <a:spcPts val="600"/>
                        </a:spcAft>
                      </a:pPr>
                      <a:r>
                        <a:rPr lang="en-GB" sz="1050">
                          <a:solidFill>
                            <a:schemeClr val="tx1"/>
                          </a:solidFill>
                          <a:effectLst/>
                        </a:rPr>
                        <a:t> </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3626412452"/>
                  </a:ext>
                </a:extLst>
              </a:tr>
              <a:tr h="133117">
                <a:tc>
                  <a:txBody>
                    <a:bodyPr/>
                    <a:lstStyle/>
                    <a:p>
                      <a:pPr>
                        <a:lnSpc>
                          <a:spcPct val="130000"/>
                        </a:lnSpc>
                        <a:spcAft>
                          <a:spcPts val="600"/>
                        </a:spcAft>
                      </a:pPr>
                      <a:r>
                        <a:rPr lang="en-GB" sz="1050" dirty="0">
                          <a:solidFill>
                            <a:schemeClr val="tx1"/>
                          </a:solidFill>
                          <a:effectLst/>
                        </a:rPr>
                        <a:t>Fertilizers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FERTILIZERS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fertilized</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21.4 ± 17.7 (0-100)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2791628032"/>
                  </a:ext>
                </a:extLst>
              </a:tr>
              <a:tr h="133117">
                <a:tc>
                  <a:txBody>
                    <a:bodyPr/>
                    <a:lstStyle/>
                    <a:p>
                      <a:pPr>
                        <a:lnSpc>
                          <a:spcPct val="130000"/>
                        </a:lnSpc>
                        <a:spcAft>
                          <a:spcPts val="600"/>
                        </a:spcAft>
                      </a:pPr>
                      <a:r>
                        <a:rPr lang="en-GB" sz="1050" dirty="0">
                          <a:solidFill>
                            <a:schemeClr val="tx1"/>
                          </a:solidFill>
                          <a:effectLst/>
                        </a:rPr>
                        <a:t>Herbicides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HERBICIDES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treated with herbicides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6.6 ± 13.9 (0-82.6)</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3532267837"/>
                  </a:ext>
                </a:extLst>
              </a:tr>
              <a:tr h="133117">
                <a:tc>
                  <a:txBody>
                    <a:bodyPr/>
                    <a:lstStyle/>
                    <a:p>
                      <a:pPr>
                        <a:lnSpc>
                          <a:spcPct val="130000"/>
                        </a:lnSpc>
                        <a:spcAft>
                          <a:spcPts val="600"/>
                        </a:spcAft>
                      </a:pPr>
                      <a:r>
                        <a:rPr lang="en-GB" sz="1050">
                          <a:solidFill>
                            <a:schemeClr val="tx1"/>
                          </a:solidFill>
                          <a:effectLst/>
                        </a:rPr>
                        <a:t>Direct drill</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err="1">
                          <a:solidFill>
                            <a:schemeClr val="tx1"/>
                          </a:solidFill>
                          <a:effectLst/>
                        </a:rPr>
                        <a:t>DIRCTDRILL</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 UAA under direct drill</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0.6 ± 5.6 (0-70.8)</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817702007"/>
                  </a:ext>
                </a:extLst>
              </a:tr>
              <a:tr h="133117">
                <a:tc>
                  <a:txBody>
                    <a:bodyPr/>
                    <a:lstStyle/>
                    <a:p>
                      <a:pPr>
                        <a:lnSpc>
                          <a:spcPct val="130000"/>
                        </a:lnSpc>
                        <a:spcAft>
                          <a:spcPts val="600"/>
                        </a:spcAft>
                      </a:pPr>
                      <a:r>
                        <a:rPr lang="en-GB" sz="1050">
                          <a:solidFill>
                            <a:schemeClr val="tx1"/>
                          </a:solidFill>
                          <a:effectLst/>
                        </a:rPr>
                        <a:t>Plough</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PLOUGH</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 UAA ploughed or disked</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18.9 ± 18.4 (0-100)</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942206566"/>
                  </a:ext>
                </a:extLst>
              </a:tr>
              <a:tr h="215495">
                <a:tc>
                  <a:txBody>
                    <a:bodyPr/>
                    <a:lstStyle/>
                    <a:p>
                      <a:pPr>
                        <a:lnSpc>
                          <a:spcPct val="130000"/>
                        </a:lnSpc>
                        <a:spcAft>
                          <a:spcPts val="600"/>
                        </a:spcAft>
                      </a:pPr>
                      <a:r>
                        <a:rPr lang="en-GB" sz="1050" dirty="0">
                          <a:solidFill>
                            <a:schemeClr val="tx1"/>
                          </a:solidFill>
                          <a:effectLst/>
                        </a:rPr>
                        <a:t>Mechanical operations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err="1">
                          <a:solidFill>
                            <a:schemeClr val="tx1"/>
                          </a:solidFill>
                          <a:effectLst/>
                        </a:rPr>
                        <a:t>N_MECOP</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Number of mechanical operations in arable land (typical year)</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3.48 ± 1.31 (0-7)</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2822593356"/>
                  </a:ext>
                </a:extLst>
              </a:tr>
              <a:tr h="133117">
                <a:tc>
                  <a:txBody>
                    <a:bodyPr/>
                    <a:lstStyle/>
                    <a:p>
                      <a:pPr>
                        <a:lnSpc>
                          <a:spcPct val="130000"/>
                        </a:lnSpc>
                        <a:spcAft>
                          <a:spcPts val="600"/>
                        </a:spcAft>
                      </a:pPr>
                      <a:r>
                        <a:rPr lang="en-GB" sz="1050">
                          <a:solidFill>
                            <a:schemeClr val="tx1"/>
                          </a:solidFill>
                          <a:effectLst/>
                        </a:rPr>
                        <a:t>Irrigation</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IRRIGAT</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 UAA irrigated</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1.1 ± 8.4 (0-100)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3967834637"/>
                  </a:ext>
                </a:extLst>
              </a:tr>
              <a:tr h="133117">
                <a:tc>
                  <a:txBody>
                    <a:bodyPr/>
                    <a:lstStyle/>
                    <a:p>
                      <a:pPr>
                        <a:lnSpc>
                          <a:spcPct val="130000"/>
                        </a:lnSpc>
                        <a:spcAft>
                          <a:spcPts val="600"/>
                        </a:spcAft>
                      </a:pPr>
                      <a:r>
                        <a:rPr lang="en-GB" sz="1050">
                          <a:solidFill>
                            <a:schemeClr val="tx1"/>
                          </a:solidFill>
                          <a:effectLst/>
                        </a:rPr>
                        <a:t>Stubs not grazed</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STUBNGRAZ</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ungrazed stubbles </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3.2 ± 12.4 (0-100)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531601230"/>
                  </a:ext>
                </a:extLst>
              </a:tr>
              <a:tr h="266233">
                <a:tc>
                  <a:txBody>
                    <a:bodyPr/>
                    <a:lstStyle/>
                    <a:p>
                      <a:pPr>
                        <a:lnSpc>
                          <a:spcPct val="130000"/>
                        </a:lnSpc>
                        <a:spcAft>
                          <a:spcPts val="600"/>
                        </a:spcAft>
                      </a:pPr>
                      <a:r>
                        <a:rPr lang="en-GB" sz="1050">
                          <a:solidFill>
                            <a:schemeClr val="tx1"/>
                          </a:solidFill>
                          <a:effectLst/>
                        </a:rPr>
                        <a:t>Improved pastures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PASTPLUS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improved pastures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6.4 ± 17.0 (0-100)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3894649056"/>
                  </a:ext>
                </a:extLst>
              </a:tr>
              <a:tr h="133117">
                <a:tc>
                  <a:txBody>
                    <a:bodyPr/>
                    <a:lstStyle/>
                    <a:p>
                      <a:pPr>
                        <a:lnSpc>
                          <a:spcPct val="130000"/>
                        </a:lnSpc>
                        <a:spcAft>
                          <a:spcPts val="600"/>
                        </a:spcAft>
                      </a:pPr>
                      <a:r>
                        <a:rPr lang="en-GB" sz="1050">
                          <a:solidFill>
                            <a:schemeClr val="tx1"/>
                          </a:solidFill>
                          <a:effectLst/>
                        </a:rPr>
                        <a:t>Wildlife plots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WLIFEPLOT</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wildlife food plots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0.8 ± 2.1 (0-17.8)</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231903655"/>
                  </a:ext>
                </a:extLst>
              </a:tr>
              <a:tr h="266233">
                <a:tc>
                  <a:txBody>
                    <a:bodyPr/>
                    <a:lstStyle/>
                    <a:p>
                      <a:pPr>
                        <a:lnSpc>
                          <a:spcPct val="130000"/>
                        </a:lnSpc>
                        <a:spcAft>
                          <a:spcPts val="600"/>
                        </a:spcAft>
                      </a:pPr>
                      <a:r>
                        <a:rPr lang="en-GB" sz="1050">
                          <a:solidFill>
                            <a:schemeClr val="tx1"/>
                          </a:solidFill>
                          <a:effectLst/>
                        </a:rPr>
                        <a:t>Conservation buffers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CONSBUFF</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conservation buffers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7.1 ± 14.6 (0-100)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998782800"/>
                  </a:ext>
                </a:extLst>
              </a:tr>
              <a:tr h="266233">
                <a:tc>
                  <a:txBody>
                    <a:bodyPr/>
                    <a:lstStyle/>
                    <a:p>
                      <a:pPr>
                        <a:lnSpc>
                          <a:spcPct val="130000"/>
                        </a:lnSpc>
                        <a:spcAft>
                          <a:spcPts val="600"/>
                        </a:spcAft>
                      </a:pPr>
                      <a:r>
                        <a:rPr lang="en-GB" sz="1050">
                          <a:solidFill>
                            <a:schemeClr val="tx1"/>
                          </a:solidFill>
                          <a:effectLst/>
                        </a:rPr>
                        <a:t>Stockpiled forages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STOCKFOR</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UAA with stockpiled forages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8.7 ± 13.1 (0-69.6)</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1411692675"/>
                  </a:ext>
                </a:extLst>
              </a:tr>
              <a:tr h="266233">
                <a:tc>
                  <a:txBody>
                    <a:bodyPr/>
                    <a:lstStyle/>
                    <a:p>
                      <a:pPr>
                        <a:lnSpc>
                          <a:spcPct val="130000"/>
                        </a:lnSpc>
                        <a:spcAft>
                          <a:spcPts val="600"/>
                        </a:spcAft>
                      </a:pPr>
                      <a:r>
                        <a:rPr lang="en-GB" sz="1050">
                          <a:solidFill>
                            <a:schemeClr val="tx1"/>
                          </a:solidFill>
                          <a:effectLst/>
                        </a:rPr>
                        <a:t>Crop rotation</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ROTYEARS</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Duration of crop rotation (years)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1.82 ± 2.09 (0-5.00)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872155142"/>
                  </a:ext>
                </a:extLst>
              </a:tr>
              <a:tr h="266233">
                <a:tc>
                  <a:txBody>
                    <a:bodyPr/>
                    <a:lstStyle/>
                    <a:p>
                      <a:pPr>
                        <a:lnSpc>
                          <a:spcPct val="130000"/>
                        </a:lnSpc>
                        <a:spcAft>
                          <a:spcPts val="600"/>
                        </a:spcAft>
                      </a:pPr>
                      <a:r>
                        <a:rPr lang="en-GB" sz="1050" dirty="0">
                          <a:solidFill>
                            <a:schemeClr val="tx1"/>
                          </a:solidFill>
                          <a:effectLst/>
                        </a:rPr>
                        <a:t>Early harvest</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EARLYHARV</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 of the cereal area that is harvested before 31th May</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42.0 ± 49.1 (0-100)</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240893288"/>
                  </a:ext>
                </a:extLst>
              </a:tr>
              <a:tr h="266233">
                <a:tc>
                  <a:txBody>
                    <a:bodyPr/>
                    <a:lstStyle/>
                    <a:p>
                      <a:pPr>
                        <a:lnSpc>
                          <a:spcPct val="130000"/>
                        </a:lnSpc>
                        <a:spcAft>
                          <a:spcPts val="600"/>
                        </a:spcAft>
                      </a:pPr>
                      <a:r>
                        <a:rPr lang="en-GB" sz="1050" dirty="0">
                          <a:solidFill>
                            <a:schemeClr val="tx1"/>
                          </a:solidFill>
                          <a:effectLst/>
                        </a:rPr>
                        <a:t>Wire fences</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WIREFENCE</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a:solidFill>
                            <a:schemeClr val="tx1"/>
                          </a:solidFill>
                          <a:effectLst/>
                        </a:rPr>
                        <a:t>Meters of wire fences per hectare</a:t>
                      </a:r>
                      <a:endParaRPr lang="en-US" sz="1050">
                        <a:solidFill>
                          <a:schemeClr val="tx1"/>
                        </a:solidFill>
                        <a:effectLst/>
                        <a:latin typeface="Arial" panose="020B0604020202020204" pitchFamily="34" charset="0"/>
                        <a:ea typeface="Times New Roman" panose="02020603050405020304" pitchFamily="18" charset="0"/>
                      </a:endParaRPr>
                    </a:p>
                  </a:txBody>
                  <a:tcPr marL="46079" marR="46079" marT="0" marB="0"/>
                </a:tc>
                <a:tc>
                  <a:txBody>
                    <a:bodyPr/>
                    <a:lstStyle/>
                    <a:p>
                      <a:pPr>
                        <a:lnSpc>
                          <a:spcPct val="130000"/>
                        </a:lnSpc>
                        <a:spcAft>
                          <a:spcPts val="600"/>
                        </a:spcAft>
                      </a:pPr>
                      <a:r>
                        <a:rPr lang="en-GB" sz="1050" dirty="0">
                          <a:solidFill>
                            <a:schemeClr val="tx1"/>
                          </a:solidFill>
                          <a:effectLst/>
                        </a:rPr>
                        <a:t>31.3 ± 71.6 (0-593.1)</a:t>
                      </a:r>
                      <a:endParaRPr lang="en-US" sz="1050" dirty="0">
                        <a:solidFill>
                          <a:schemeClr val="tx1"/>
                        </a:solidFill>
                        <a:effectLst/>
                        <a:latin typeface="Arial" panose="020B0604020202020204" pitchFamily="34" charset="0"/>
                        <a:ea typeface="Times New Roman" panose="02020603050405020304" pitchFamily="18" charset="0"/>
                      </a:endParaRPr>
                    </a:p>
                  </a:txBody>
                  <a:tcPr marL="46079" marR="46079" marT="0" marB="0"/>
                </a:tc>
                <a:extLst>
                  <a:ext uri="{0D108BD9-81ED-4DB2-BD59-A6C34878D82A}">
                    <a16:rowId xmlns:a16="http://schemas.microsoft.com/office/drawing/2014/main" val="2506774367"/>
                  </a:ext>
                </a:extLst>
              </a:tr>
            </a:tbl>
          </a:graphicData>
        </a:graphic>
      </p:graphicFrame>
    </p:spTree>
    <p:extLst>
      <p:ext uri="{BB962C8B-B14F-4D97-AF65-F5344CB8AC3E}">
        <p14:creationId xmlns:p14="http://schemas.microsoft.com/office/powerpoint/2010/main" val="3264614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systems’</a:t>
            </a:r>
            <a:br>
              <a:rPr lang="en-GB" altLang="pt-PT" sz="3200" b="1" dirty="0" smtClean="0">
                <a:solidFill>
                  <a:srgbClr val="00B050"/>
                </a:solidFill>
              </a:rPr>
            </a:br>
            <a:r>
              <a:rPr lang="en-GB" altLang="pt-PT" sz="3200" b="1" dirty="0" smtClean="0">
                <a:solidFill>
                  <a:srgbClr val="00B050"/>
                </a:solidFill>
              </a:rPr>
              <a:t>effects on biodiversity conservation</a:t>
            </a:r>
          </a:p>
        </p:txBody>
      </p:sp>
      <p:sp>
        <p:nvSpPr>
          <p:cNvPr id="4" name="Marcador de Posição do Número do Diapositivo 4"/>
          <p:cNvSpPr>
            <a:spLocks noGrp="1"/>
          </p:cNvSpPr>
          <p:nvPr>
            <p:ph type="sldNum" sz="quarter" idx="12"/>
          </p:nvPr>
        </p:nvSpPr>
        <p:spPr>
          <a:xfrm>
            <a:off x="6553200" y="6245225"/>
            <a:ext cx="21336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142BF55-C245-47E1-B1A7-006A1E545B7E}" type="slidenum">
              <a:rPr lang="pt-PT" altLang="pt-PT" sz="1400" smtClean="0"/>
              <a:pPr>
                <a:spcBef>
                  <a:spcPct val="0"/>
                </a:spcBef>
                <a:buFontTx/>
                <a:buNone/>
              </a:pPr>
              <a:t>45</a:t>
            </a:fld>
            <a:endParaRPr lang="pt-PT" altLang="pt-PT" sz="1400"/>
          </a:p>
        </p:txBody>
      </p:sp>
      <p:sp>
        <p:nvSpPr>
          <p:cNvPr id="6" name="Marcador de Posição do Número do Diapositivo 4"/>
          <p:cNvSpPr txBox="1">
            <a:spLocks/>
          </p:cNvSpPr>
          <p:nvPr/>
        </p:nvSpPr>
        <p:spPr bwMode="auto">
          <a:xfrm>
            <a:off x="6570116" y="581649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fld id="{C142BF55-C245-47E1-B1A7-006A1E545B7E}" type="slidenum">
              <a:rPr lang="pt-PT" altLang="pt-PT" sz="1400" smtClean="0"/>
              <a:pPr>
                <a:spcBef>
                  <a:spcPct val="0"/>
                </a:spcBef>
                <a:buFontTx/>
                <a:buNone/>
              </a:pPr>
              <a:t>45</a:t>
            </a:fld>
            <a:endParaRPr lang="pt-PT" altLang="pt-PT" sz="1400"/>
          </a:p>
        </p:txBody>
      </p:sp>
      <p:pic>
        <p:nvPicPr>
          <p:cNvPr id="7" name="Imagem 7"/>
          <p:cNvPicPr/>
          <p:nvPr/>
        </p:nvPicPr>
        <p:blipFill rotWithShape="1">
          <a:blip r:embed="rId2" cstate="print">
            <a:extLst>
              <a:ext uri="{28A0092B-C50C-407E-A947-70E740481C1C}">
                <a14:useLocalDpi xmlns:a14="http://schemas.microsoft.com/office/drawing/2010/main" val="0"/>
              </a:ext>
            </a:extLst>
          </a:blip>
          <a:srcRect/>
          <a:stretch/>
        </p:blipFill>
        <p:spPr>
          <a:xfrm>
            <a:off x="16916" y="1772816"/>
            <a:ext cx="9143999" cy="4519930"/>
          </a:xfrm>
          <a:prstGeom prst="rect">
            <a:avLst/>
          </a:prstGeom>
        </p:spPr>
      </p:pic>
    </p:spTree>
    <p:extLst>
      <p:ext uri="{BB962C8B-B14F-4D97-AF65-F5344CB8AC3E}">
        <p14:creationId xmlns:p14="http://schemas.microsoft.com/office/powerpoint/2010/main" val="6397297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74493" y="274638"/>
            <a:ext cx="8395015" cy="922114"/>
          </a:xfrm>
        </p:spPr>
        <p:txBody>
          <a:bodyPr/>
          <a:lstStyle/>
          <a:p>
            <a:r>
              <a:rPr lang="en-GB" altLang="pt-PT" sz="3200" b="1" dirty="0" smtClean="0">
                <a:solidFill>
                  <a:srgbClr val="00B050"/>
                </a:solidFill>
              </a:rPr>
              <a:t>Farming systems’</a:t>
            </a:r>
            <a:br>
              <a:rPr lang="en-GB" altLang="pt-PT" sz="3200" b="1" dirty="0" smtClean="0">
                <a:solidFill>
                  <a:srgbClr val="00B050"/>
                </a:solidFill>
              </a:rPr>
            </a:br>
            <a:r>
              <a:rPr lang="en-GB" altLang="pt-PT" sz="3200" b="1" dirty="0" smtClean="0">
                <a:solidFill>
                  <a:srgbClr val="00B050"/>
                </a:solidFill>
              </a:rPr>
              <a:t>effects on biodiversity conservation</a:t>
            </a:r>
          </a:p>
        </p:txBody>
      </p:sp>
      <p:sp>
        <p:nvSpPr>
          <p:cNvPr id="6" name="Content Placeholder 2"/>
          <p:cNvSpPr>
            <a:spLocks noGrp="1"/>
          </p:cNvSpPr>
          <p:nvPr>
            <p:ph idx="1"/>
          </p:nvPr>
        </p:nvSpPr>
        <p:spPr>
          <a:xfrm>
            <a:off x="457200" y="1340768"/>
            <a:ext cx="8229600" cy="864096"/>
          </a:xfrm>
        </p:spPr>
        <p:txBody>
          <a:bodyPr/>
          <a:lstStyle/>
          <a:p>
            <a:pPr marL="0" indent="0">
              <a:buNone/>
            </a:pPr>
            <a:r>
              <a:rPr lang="en-GB" altLang="pt-PT" sz="2400" dirty="0" smtClean="0"/>
              <a:t>In another study</a:t>
            </a:r>
            <a:r>
              <a:rPr lang="en-GB" altLang="pt-PT" sz="2400" dirty="0"/>
              <a:t>, we more </a:t>
            </a:r>
            <a:r>
              <a:rPr lang="en-GB" altLang="pt-PT" sz="2400" dirty="0" smtClean="0"/>
              <a:t>directly compared levels of biodiversity across farming systems.</a:t>
            </a:r>
          </a:p>
        </p:txBody>
      </p:sp>
      <p:pic>
        <p:nvPicPr>
          <p:cNvPr id="3" name="Picture 2"/>
          <p:cNvPicPr>
            <a:picLocks noChangeAspect="1"/>
          </p:cNvPicPr>
          <p:nvPr/>
        </p:nvPicPr>
        <p:blipFill>
          <a:blip r:embed="rId2"/>
          <a:stretch>
            <a:fillRect/>
          </a:stretch>
        </p:blipFill>
        <p:spPr>
          <a:xfrm>
            <a:off x="-324544" y="2132856"/>
            <a:ext cx="5513829" cy="5184576"/>
          </a:xfrm>
          <a:prstGeom prst="rect">
            <a:avLst/>
          </a:prstGeom>
        </p:spPr>
      </p:pic>
      <p:pic>
        <p:nvPicPr>
          <p:cNvPr id="5" name="Picture 4"/>
          <p:cNvPicPr>
            <a:picLocks noChangeAspect="1"/>
          </p:cNvPicPr>
          <p:nvPr/>
        </p:nvPicPr>
        <p:blipFill>
          <a:blip r:embed="rId3"/>
          <a:stretch>
            <a:fillRect/>
          </a:stretch>
        </p:blipFill>
        <p:spPr>
          <a:xfrm>
            <a:off x="6159642" y="2132380"/>
            <a:ext cx="2994840" cy="4796749"/>
          </a:xfrm>
          <a:prstGeom prst="rect">
            <a:avLst/>
          </a:prstGeom>
        </p:spPr>
      </p:pic>
      <p:pic>
        <p:nvPicPr>
          <p:cNvPr id="7" name="Picture 6"/>
          <p:cNvPicPr>
            <a:picLocks noChangeAspect="1"/>
          </p:cNvPicPr>
          <p:nvPr/>
        </p:nvPicPr>
        <p:blipFill>
          <a:blip r:embed="rId4"/>
          <a:stretch>
            <a:fillRect/>
          </a:stretch>
        </p:blipFill>
        <p:spPr>
          <a:xfrm>
            <a:off x="4163151" y="4653136"/>
            <a:ext cx="1973759" cy="1973759"/>
          </a:xfrm>
          <a:prstGeom prst="rect">
            <a:avLst/>
          </a:prstGeom>
        </p:spPr>
      </p:pic>
    </p:spTree>
    <p:extLst>
      <p:ext uri="{BB962C8B-B14F-4D97-AF65-F5344CB8AC3E}">
        <p14:creationId xmlns:p14="http://schemas.microsoft.com/office/powerpoint/2010/main" val="39034834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altLang="pt-PT" sz="2800" b="1" dirty="0" smtClean="0">
                <a:solidFill>
                  <a:schemeClr val="folHlink"/>
                </a:solidFill>
                <a:effectLst>
                  <a:outerShdw blurRad="38100" dist="38100" dir="2700000" algn="tl">
                    <a:srgbClr val="000000"/>
                  </a:outerShdw>
                </a:effectLst>
              </a:rPr>
              <a:t>Brief summary of study carried out at the EU level</a:t>
            </a:r>
            <a:endParaRPr lang="pt-PT" sz="2800" dirty="0" smtClean="0"/>
          </a:p>
        </p:txBody>
      </p:sp>
      <p:sp>
        <p:nvSpPr>
          <p:cNvPr id="28675" name="Content Placeholder 2"/>
          <p:cNvSpPr>
            <a:spLocks noGrp="1"/>
          </p:cNvSpPr>
          <p:nvPr>
            <p:ph idx="1"/>
          </p:nvPr>
        </p:nvSpPr>
        <p:spPr/>
        <p:txBody>
          <a:bodyPr/>
          <a:lstStyle/>
          <a:p>
            <a:pPr marL="0" indent="0" eaLnBrk="1" hangingPunct="1">
              <a:buFontTx/>
              <a:buNone/>
            </a:pPr>
            <a:r>
              <a:rPr lang="pt-PT" altLang="pt-PT" smtClean="0"/>
              <a:t>Feasibility study on the economic valuation of Public Goods and Externalities (PGaE) of EU</a:t>
            </a:r>
          </a:p>
          <a:p>
            <a:pPr marL="0" indent="0" eaLnBrk="1" hangingPunct="1">
              <a:buFontTx/>
              <a:buNone/>
            </a:pPr>
            <a:endParaRPr lang="pt-PT" altLang="pt-PT" smtClean="0"/>
          </a:p>
          <a:p>
            <a:pPr marL="0" indent="0" eaLnBrk="1" hangingPunct="1">
              <a:buFontTx/>
              <a:buNone/>
            </a:pPr>
            <a:r>
              <a:rPr lang="pt-PT" altLang="pt-PT" smtClean="0"/>
              <a:t>Building an empirically-based framework to value PGaE of agriculture at broad supranational scales</a:t>
            </a:r>
          </a:p>
        </p:txBody>
      </p:sp>
    </p:spTree>
    <p:extLst>
      <p:ext uri="{BB962C8B-B14F-4D97-AF65-F5344CB8AC3E}">
        <p14:creationId xmlns:p14="http://schemas.microsoft.com/office/powerpoint/2010/main" val="3747531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703263"/>
            <a:ext cx="13398501" cy="753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265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196975"/>
            <a:ext cx="8964612"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0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58738"/>
            <a:ext cx="571182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24128" y="1412776"/>
            <a:ext cx="2962035" cy="830997"/>
          </a:xfrm>
          <a:prstGeom prst="rect">
            <a:avLst/>
          </a:prstGeom>
          <a:solidFill>
            <a:schemeClr val="bg1"/>
          </a:solidFill>
          <a:ln w="9525">
            <a:solidFill>
              <a:schemeClr val="tx1"/>
            </a:solidFill>
          </a:ln>
        </p:spPr>
        <p:txBody>
          <a:bodyPr wrap="square" rtlCol="0">
            <a:spAutoFit/>
          </a:bodyPr>
          <a:lstStyle/>
          <a:p>
            <a:pPr marL="0" indent="0" algn="ctr">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The IMPACT: </a:t>
            </a:r>
          </a:p>
          <a:p>
            <a:pPr marL="0" indent="0" algn="ctr">
              <a:buNone/>
            </a:pPr>
            <a:r>
              <a:rPr lang="en-GB" altLang="pt-PT" sz="2400" dirty="0" smtClean="0">
                <a:latin typeface="Tahoma" panose="020B0604030504040204" pitchFamily="34" charset="0"/>
                <a:ea typeface="Tahoma" panose="020B0604030504040204" pitchFamily="34" charset="0"/>
                <a:cs typeface="Tahoma" panose="020B0604030504040204" pitchFamily="34" charset="0"/>
              </a:rPr>
              <a:t>Wildfire hazard 2009</a:t>
            </a:r>
            <a:endParaRPr lang="en-GB" altLang="pt-PT" sz="24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5148065" y="3140968"/>
            <a:ext cx="2448272"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8623810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9388" y="274638"/>
            <a:ext cx="8856662" cy="1143000"/>
          </a:xfrm>
        </p:spPr>
        <p:txBody>
          <a:bodyPr/>
          <a:lstStyle/>
          <a:p>
            <a:pPr eaLnBrk="1" hangingPunct="1"/>
            <a:r>
              <a:rPr lang="en-GB" altLang="pt-PT" sz="2800" smtClean="0"/>
              <a:t>Challenges in developing a framework to value changes in multiple Ecosystem Services (PGaE of agriculture) at a macro-regional scale</a:t>
            </a:r>
            <a:endParaRPr lang="en-US" altLang="pt-PT" sz="2800" smtClean="0"/>
          </a:p>
        </p:txBody>
      </p:sp>
      <p:sp>
        <p:nvSpPr>
          <p:cNvPr id="31747" name="Rectangle 3"/>
          <p:cNvSpPr>
            <a:spLocks noGrp="1" noChangeArrowheads="1"/>
          </p:cNvSpPr>
          <p:nvPr>
            <p:ph type="body" idx="1"/>
          </p:nvPr>
        </p:nvSpPr>
        <p:spPr>
          <a:xfrm>
            <a:off x="457200" y="1600200"/>
            <a:ext cx="8229600" cy="4997450"/>
          </a:xfrm>
        </p:spPr>
        <p:txBody>
          <a:bodyPr/>
          <a:lstStyle/>
          <a:p>
            <a:pPr eaLnBrk="1" hangingPunct="1">
              <a:lnSpc>
                <a:spcPct val="90000"/>
              </a:lnSpc>
            </a:pPr>
            <a:r>
              <a:rPr lang="en-GB" altLang="pt-PT" sz="2400" smtClean="0"/>
              <a:t>To address this policy demand, the required valuation framework needs to: </a:t>
            </a:r>
          </a:p>
          <a:p>
            <a:pPr lvl="1" eaLnBrk="1" hangingPunct="1">
              <a:lnSpc>
                <a:spcPct val="90000"/>
              </a:lnSpc>
            </a:pPr>
            <a:r>
              <a:rPr lang="en-GB" altLang="pt-PT" sz="2400" smtClean="0"/>
              <a:t>focus on available policy options at this broad, supranational scale (to be empirically robust from a supply-side perspective); </a:t>
            </a:r>
          </a:p>
          <a:p>
            <a:pPr lvl="1" eaLnBrk="1" hangingPunct="1">
              <a:lnSpc>
                <a:spcPct val="90000"/>
              </a:lnSpc>
            </a:pPr>
            <a:r>
              <a:rPr lang="en-GB" altLang="pt-PT" sz="2400" smtClean="0"/>
              <a:t>be understandable by the general public of many involved countries (demand-side requirement);</a:t>
            </a:r>
          </a:p>
          <a:p>
            <a:pPr lvl="1" eaLnBrk="1" hangingPunct="1">
              <a:lnSpc>
                <a:spcPct val="90000"/>
              </a:lnSpc>
            </a:pPr>
            <a:r>
              <a:rPr lang="en-GB" altLang="pt-PT" sz="2400" smtClean="0"/>
              <a:t>provide context-rich valuation scenarios, leading people to engage in actual economic trade-offs as opposed to symbolic reactions (demand-side requirement). </a:t>
            </a:r>
            <a:endParaRPr lang="en-US" altLang="pt-PT" sz="2400" smtClean="0"/>
          </a:p>
        </p:txBody>
      </p:sp>
    </p:spTree>
    <p:extLst>
      <p:ext uri="{BB962C8B-B14F-4D97-AF65-F5344CB8AC3E}">
        <p14:creationId xmlns:p14="http://schemas.microsoft.com/office/powerpoint/2010/main" val="3797530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pt-PT" sz="3200" smtClean="0"/>
              <a:t>Macro-Regional Agri-Environmental Problems (MRAEP) –the core concept</a:t>
            </a:r>
            <a:endParaRPr lang="en-US" altLang="pt-PT" sz="3200" smtClean="0"/>
          </a:p>
        </p:txBody>
      </p:sp>
      <p:sp>
        <p:nvSpPr>
          <p:cNvPr id="32771" name="Rectangle 3"/>
          <p:cNvSpPr>
            <a:spLocks noGrp="1" noChangeArrowheads="1"/>
          </p:cNvSpPr>
          <p:nvPr>
            <p:ph type="body" idx="1"/>
          </p:nvPr>
        </p:nvSpPr>
        <p:spPr/>
        <p:txBody>
          <a:bodyPr/>
          <a:lstStyle/>
          <a:p>
            <a:pPr marL="533400" indent="-533400" eaLnBrk="1" hangingPunct="1">
              <a:lnSpc>
                <a:spcPct val="90000"/>
              </a:lnSpc>
              <a:buFontTx/>
              <a:buNone/>
            </a:pPr>
            <a:r>
              <a:rPr lang="en-GB" altLang="pt-PT" sz="2400" smtClean="0"/>
              <a:t>	A MRAEP involves four dimensions: </a:t>
            </a:r>
          </a:p>
          <a:p>
            <a:pPr marL="533400" indent="-533400" eaLnBrk="1" hangingPunct="1">
              <a:lnSpc>
                <a:spcPct val="90000"/>
              </a:lnSpc>
              <a:buFontTx/>
              <a:buAutoNum type="arabicParenR"/>
            </a:pPr>
            <a:r>
              <a:rPr lang="en-GB" altLang="pt-PT" sz="2400" smtClean="0"/>
              <a:t>the particular farming systems and agricultural landscape(s) prevailing in a specific macro-region (MR); </a:t>
            </a:r>
          </a:p>
          <a:p>
            <a:pPr marL="533400" indent="-533400" eaLnBrk="1" hangingPunct="1">
              <a:lnSpc>
                <a:spcPct val="90000"/>
              </a:lnSpc>
              <a:buFontTx/>
              <a:buAutoNum type="arabicParenR"/>
            </a:pPr>
            <a:r>
              <a:rPr lang="en-GB" altLang="pt-PT" sz="2400" smtClean="0"/>
              <a:t>the bundle of PGaEs currently delivered by that agro-ecological infrastructure; </a:t>
            </a:r>
          </a:p>
          <a:p>
            <a:pPr marL="533400" indent="-533400" eaLnBrk="1" hangingPunct="1">
              <a:lnSpc>
                <a:spcPct val="90000"/>
              </a:lnSpc>
              <a:buFontTx/>
              <a:buAutoNum type="arabicParenR"/>
            </a:pPr>
            <a:r>
              <a:rPr lang="en-GB" altLang="pt-PT" sz="2400" smtClean="0"/>
              <a:t>an expected direction of future change in land use, e.g. farmland abandonment or agricultural intensification; and </a:t>
            </a:r>
          </a:p>
          <a:p>
            <a:pPr marL="533400" indent="-533400" eaLnBrk="1" hangingPunct="1">
              <a:lnSpc>
                <a:spcPct val="90000"/>
              </a:lnSpc>
              <a:buFontTx/>
              <a:buAutoNum type="arabicParenR"/>
            </a:pPr>
            <a:r>
              <a:rPr lang="en-GB" altLang="pt-PT" sz="2400" smtClean="0"/>
              <a:t>the expected effects of such change on the delivery of PGaE in that MR.</a:t>
            </a:r>
            <a:endParaRPr lang="en-US" altLang="pt-PT" sz="2400" smtClean="0"/>
          </a:p>
        </p:txBody>
      </p:sp>
    </p:spTree>
    <p:extLst>
      <p:ext uri="{BB962C8B-B14F-4D97-AF65-F5344CB8AC3E}">
        <p14:creationId xmlns:p14="http://schemas.microsoft.com/office/powerpoint/2010/main" val="14096454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GB" altLang="pt-PT" sz="3600" smtClean="0"/>
              <a:t>A typology of MRAEPs</a:t>
            </a:r>
            <a:endParaRPr lang="en-US" altLang="pt-PT" sz="3600" smtClean="0"/>
          </a:p>
        </p:txBody>
      </p:sp>
      <p:sp>
        <p:nvSpPr>
          <p:cNvPr id="33795" name="Rectangle 3"/>
          <p:cNvSpPr>
            <a:spLocks noGrp="1" noChangeArrowheads="1"/>
          </p:cNvSpPr>
          <p:nvPr>
            <p:ph type="body" idx="1"/>
          </p:nvPr>
        </p:nvSpPr>
        <p:spPr/>
        <p:txBody>
          <a:bodyPr/>
          <a:lstStyle/>
          <a:p>
            <a:pPr marL="457200" indent="-457200" eaLnBrk="1" hangingPunct="1">
              <a:spcBef>
                <a:spcPct val="45000"/>
              </a:spcBef>
              <a:buFontTx/>
              <a:buNone/>
            </a:pPr>
            <a:r>
              <a:rPr lang="en-GB" altLang="pt-PT" sz="2400" smtClean="0"/>
              <a:t>	Building a typology of MRAEPs requires four sequential steps: </a:t>
            </a:r>
          </a:p>
          <a:p>
            <a:pPr marL="457200" indent="-457200" eaLnBrk="1" hangingPunct="1">
              <a:spcBef>
                <a:spcPct val="45000"/>
              </a:spcBef>
              <a:buFontTx/>
              <a:buAutoNum type="arabicPeriod"/>
            </a:pPr>
            <a:r>
              <a:rPr lang="en-GB" altLang="pt-PT" sz="2400" smtClean="0"/>
              <a:t>identifying and describing the MRs;</a:t>
            </a:r>
          </a:p>
          <a:p>
            <a:pPr marL="457200" indent="-457200" eaLnBrk="1" hangingPunct="1">
              <a:spcBef>
                <a:spcPct val="45000"/>
              </a:spcBef>
              <a:buFontTx/>
              <a:buAutoNum type="arabicPeriod"/>
            </a:pPr>
            <a:r>
              <a:rPr lang="en-GB" altLang="pt-PT" sz="2400" smtClean="0"/>
              <a:t>identifying the current PGaE bundle in each MR </a:t>
            </a:r>
          </a:p>
          <a:p>
            <a:pPr marL="457200" indent="-457200" eaLnBrk="1" hangingPunct="1">
              <a:spcBef>
                <a:spcPct val="45000"/>
              </a:spcBef>
              <a:buFontTx/>
              <a:buAutoNum type="arabicPeriod"/>
            </a:pPr>
            <a:r>
              <a:rPr lang="en-GB" altLang="pt-PT" sz="2400" smtClean="0"/>
              <a:t>identifying the core land-use dynamic trend in each MR</a:t>
            </a:r>
          </a:p>
          <a:p>
            <a:pPr marL="457200" indent="-457200" eaLnBrk="1" hangingPunct="1">
              <a:spcBef>
                <a:spcPct val="45000"/>
              </a:spcBef>
              <a:buFontTx/>
              <a:buAutoNum type="arabicPeriod"/>
            </a:pPr>
            <a:r>
              <a:rPr lang="en-GB" altLang="pt-PT" sz="2400" smtClean="0"/>
              <a:t>selecting the core PGaE to be valued in each MRAEP</a:t>
            </a:r>
          </a:p>
          <a:p>
            <a:pPr marL="457200" indent="-457200" eaLnBrk="1" hangingPunct="1">
              <a:spcBef>
                <a:spcPct val="45000"/>
              </a:spcBef>
              <a:buFontTx/>
              <a:buNone/>
            </a:pPr>
            <a:r>
              <a:rPr lang="pt-PT" altLang="pt-PT" sz="2400" smtClean="0"/>
              <a:t>	</a:t>
            </a:r>
            <a:endParaRPr lang="en-US" altLang="pt-PT" sz="2400" smtClean="0"/>
          </a:p>
        </p:txBody>
      </p:sp>
    </p:spTree>
    <p:extLst>
      <p:ext uri="{BB962C8B-B14F-4D97-AF65-F5344CB8AC3E}">
        <p14:creationId xmlns:p14="http://schemas.microsoft.com/office/powerpoint/2010/main" val="3486408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txBox="1">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GB" altLang="pt-PT" sz="2000" b="1"/>
              <a:t>Landscape variables:</a:t>
            </a:r>
          </a:p>
          <a:p>
            <a:pPr eaLnBrk="1" hangingPunct="1">
              <a:lnSpc>
                <a:spcPct val="80000"/>
              </a:lnSpc>
            </a:pPr>
            <a:r>
              <a:rPr lang="en-GB" altLang="pt-PT" sz="2000"/>
              <a:t>Land Cover (agriculture, forest, natural and artificial classes); </a:t>
            </a:r>
          </a:p>
          <a:p>
            <a:pPr eaLnBrk="1" hangingPunct="1">
              <a:lnSpc>
                <a:spcPct val="80000"/>
              </a:lnSpc>
            </a:pPr>
            <a:r>
              <a:rPr lang="en-GB" altLang="pt-PT" sz="2000"/>
              <a:t>Agricultural Land Use (arable, permanent crop and grassland in UAA);</a:t>
            </a:r>
          </a:p>
          <a:p>
            <a:pPr eaLnBrk="1" hangingPunct="1">
              <a:lnSpc>
                <a:spcPct val="80000"/>
              </a:lnSpc>
            </a:pPr>
            <a:r>
              <a:rPr lang="en-GB" altLang="pt-PT" sz="2000"/>
              <a:t>Core versus Marginal Areas – percentage of UAA in different LFA classes;</a:t>
            </a:r>
          </a:p>
          <a:p>
            <a:pPr eaLnBrk="1" hangingPunct="1">
              <a:lnSpc>
                <a:spcPct val="80000"/>
              </a:lnSpc>
            </a:pPr>
            <a:r>
              <a:rPr lang="en-GB" altLang="pt-PT" sz="2000"/>
              <a:t>Biogeographic regions; *</a:t>
            </a:r>
          </a:p>
          <a:p>
            <a:pPr eaLnBrk="1" hangingPunct="1">
              <a:lnSpc>
                <a:spcPct val="80000"/>
              </a:lnSpc>
              <a:buFontTx/>
              <a:buNone/>
            </a:pPr>
            <a:endParaRPr lang="en-GB" altLang="pt-PT" sz="2000"/>
          </a:p>
          <a:p>
            <a:pPr eaLnBrk="1" hangingPunct="1">
              <a:lnSpc>
                <a:spcPct val="80000"/>
              </a:lnSpc>
              <a:buFontTx/>
              <a:buNone/>
            </a:pPr>
            <a:r>
              <a:rPr lang="en-GB" altLang="pt-PT" sz="2000" b="1"/>
              <a:t>Farming-system variables:</a:t>
            </a:r>
          </a:p>
          <a:p>
            <a:pPr eaLnBrk="1" hangingPunct="1">
              <a:lnSpc>
                <a:spcPct val="80000"/>
              </a:lnSpc>
            </a:pPr>
            <a:r>
              <a:rPr lang="en-GB" altLang="pt-PT" sz="2000"/>
              <a:t>Specialization Pattern – distribution of farms;</a:t>
            </a:r>
          </a:p>
          <a:p>
            <a:pPr eaLnBrk="1" hangingPunct="1">
              <a:lnSpc>
                <a:spcPct val="80000"/>
              </a:lnSpc>
            </a:pPr>
            <a:r>
              <a:rPr lang="en-GB" altLang="pt-PT" sz="2000"/>
              <a:t>Economic Intensity of Farming</a:t>
            </a:r>
            <a:r>
              <a:rPr lang="es-ES" altLang="pt-PT" sz="2000"/>
              <a:t> </a:t>
            </a:r>
            <a:r>
              <a:rPr lang="en-GB" altLang="pt-PT" sz="2000"/>
              <a:t>- average Gross Margin per hectare;</a:t>
            </a:r>
          </a:p>
          <a:p>
            <a:pPr eaLnBrk="1" hangingPunct="1">
              <a:lnSpc>
                <a:spcPct val="80000"/>
              </a:lnSpc>
            </a:pPr>
            <a:r>
              <a:rPr lang="en-GB" altLang="pt-PT" sz="2000"/>
              <a:t>Relevance of Irrigation -  percentage of irrigated area in the UAA; * </a:t>
            </a:r>
          </a:p>
          <a:p>
            <a:pPr eaLnBrk="1" hangingPunct="1">
              <a:lnSpc>
                <a:spcPct val="80000"/>
              </a:lnSpc>
            </a:pPr>
            <a:r>
              <a:rPr lang="en-GB" altLang="pt-PT" sz="2000"/>
              <a:t>Stocking Rates –Livestock Standard Units per hectare of UAA.</a:t>
            </a:r>
          </a:p>
          <a:p>
            <a:pPr eaLnBrk="1" hangingPunct="1">
              <a:lnSpc>
                <a:spcPct val="80000"/>
              </a:lnSpc>
            </a:pPr>
            <a:r>
              <a:rPr lang="en-GB" altLang="pt-PT" sz="2000"/>
              <a:t>Average (physical) Farm Size in hectares; *</a:t>
            </a:r>
          </a:p>
          <a:p>
            <a:pPr eaLnBrk="1" hangingPunct="1">
              <a:lnSpc>
                <a:spcPct val="80000"/>
              </a:lnSpc>
            </a:pPr>
            <a:r>
              <a:rPr lang="en-GB" altLang="pt-PT" sz="2000"/>
              <a:t>Distribution of Farms per Size Class;</a:t>
            </a:r>
          </a:p>
          <a:p>
            <a:pPr eaLnBrk="1" hangingPunct="1">
              <a:lnSpc>
                <a:spcPct val="80000"/>
              </a:lnSpc>
            </a:pPr>
            <a:r>
              <a:rPr lang="en-GB" altLang="pt-PT" sz="2000"/>
              <a:t>Average Economic Farm Size, in ESU.*</a:t>
            </a:r>
            <a:endParaRPr lang="en-US" altLang="pt-PT" sz="2000"/>
          </a:p>
        </p:txBody>
      </p:sp>
      <p:sp>
        <p:nvSpPr>
          <p:cNvPr id="34819" name="Rectangle 4"/>
          <p:cNvSpPr txBox="1">
            <a:spLocks noChangeArrowheads="1"/>
          </p:cNvSpPr>
          <p:nvPr/>
        </p:nvSpPr>
        <p:spPr bwMode="auto">
          <a:xfrm>
            <a:off x="179388" y="274638"/>
            <a:ext cx="8713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38200" indent="-838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pt-PT">
                <a:solidFill>
                  <a:schemeClr val="tx2"/>
                </a:solidFill>
              </a:rPr>
              <a:t>Identifying Macro-Regions (MR)</a:t>
            </a:r>
            <a:endParaRPr lang="en-US" altLang="pt-PT">
              <a:solidFill>
                <a:schemeClr val="tx2"/>
              </a:solidFill>
            </a:endParaRPr>
          </a:p>
        </p:txBody>
      </p:sp>
    </p:spTree>
    <p:extLst>
      <p:ext uri="{BB962C8B-B14F-4D97-AF65-F5344CB8AC3E}">
        <p14:creationId xmlns:p14="http://schemas.microsoft.com/office/powerpoint/2010/main" val="3141163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pt-PT">
                <a:solidFill>
                  <a:schemeClr val="tx2"/>
                </a:solidFill>
              </a:rPr>
              <a:t>Identifying Macro-Regions (MR)</a:t>
            </a:r>
            <a:endParaRPr lang="en-US" altLang="pt-PT">
              <a:solidFill>
                <a:schemeClr val="tx2"/>
              </a:solidFill>
            </a:endParaRPr>
          </a:p>
        </p:txBody>
      </p:sp>
      <p:sp>
        <p:nvSpPr>
          <p:cNvPr id="35843" name="Rectangle 3"/>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45000"/>
              </a:spcBef>
            </a:pPr>
            <a:r>
              <a:rPr lang="en-GB" altLang="pt-PT" sz="2400"/>
              <a:t>Factor analysis run on EU-wide data including these variables at the NUT3-level </a:t>
            </a:r>
          </a:p>
          <a:p>
            <a:pPr eaLnBrk="1" hangingPunct="1">
              <a:spcBef>
                <a:spcPct val="45000"/>
              </a:spcBef>
              <a:buFontTx/>
              <a:buNone/>
            </a:pPr>
            <a:r>
              <a:rPr lang="en-GB" altLang="pt-PT" sz="2400"/>
              <a:t>	(aims: dimension reduction and avoid overweighting dimensions with more variables) </a:t>
            </a:r>
          </a:p>
          <a:p>
            <a:pPr eaLnBrk="1" hangingPunct="1">
              <a:spcBef>
                <a:spcPct val="45000"/>
              </a:spcBef>
            </a:pPr>
            <a:r>
              <a:rPr lang="en-GB" altLang="pt-PT" sz="2400"/>
              <a:t>Hierarchical cluster analysis run on the first 9 factors from the PCA (eigenvalue criterion).</a:t>
            </a:r>
            <a:r>
              <a:rPr lang="es-ES" altLang="pt-PT" sz="2400"/>
              <a:t> </a:t>
            </a:r>
          </a:p>
          <a:p>
            <a:pPr eaLnBrk="1" hangingPunct="1">
              <a:spcBef>
                <a:spcPct val="45000"/>
              </a:spcBef>
            </a:pPr>
            <a:r>
              <a:rPr lang="en-GB" altLang="pt-PT" sz="2400"/>
              <a:t>Resulting 13 clusters (MR) profiled using centroids and mapped using the ArcGis. </a:t>
            </a:r>
            <a:endParaRPr lang="en-US" altLang="pt-PT" sz="2400"/>
          </a:p>
        </p:txBody>
      </p:sp>
    </p:spTree>
    <p:extLst>
      <p:ext uri="{BB962C8B-B14F-4D97-AF65-F5344CB8AC3E}">
        <p14:creationId xmlns:p14="http://schemas.microsoft.com/office/powerpoint/2010/main" val="1991484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m 5" descr="Factorial 13 v2"/>
          <p:cNvPicPr>
            <a:picLocks noChangeAspect="1" noChangeArrowheads="1"/>
          </p:cNvPicPr>
          <p:nvPr/>
        </p:nvPicPr>
        <p:blipFill>
          <a:blip r:embed="rId2">
            <a:extLst>
              <a:ext uri="{28A0092B-C50C-407E-A947-70E740481C1C}">
                <a14:useLocalDpi xmlns:a14="http://schemas.microsoft.com/office/drawing/2010/main" val="0"/>
              </a:ext>
            </a:extLst>
          </a:blip>
          <a:srcRect b="6346"/>
          <a:stretch>
            <a:fillRect/>
          </a:stretch>
        </p:blipFill>
        <p:spPr bwMode="auto">
          <a:xfrm>
            <a:off x="0" y="0"/>
            <a:ext cx="91440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0569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9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484313"/>
            <a:ext cx="8713788"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998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txBox="1">
            <a:spLocks noChangeArrowheads="1"/>
          </p:cNvSpPr>
          <p:nvPr/>
        </p:nvSpPr>
        <p:spPr bwMode="auto">
          <a:xfrm>
            <a:off x="468313"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a:solidFill>
                  <a:schemeClr val="tx2"/>
                </a:solidFill>
              </a:rPr>
              <a:t>Used PGaE indicators:</a:t>
            </a:r>
            <a:endParaRPr lang="en-US" altLang="pt-PT">
              <a:solidFill>
                <a:schemeClr val="tx2"/>
              </a:solidFill>
            </a:endParaRPr>
          </a:p>
        </p:txBody>
      </p:sp>
      <p:sp>
        <p:nvSpPr>
          <p:cNvPr id="38915" name="Rectangle 3"/>
          <p:cNvSpPr txBox="1">
            <a:spLocks noChangeArrowheads="1"/>
          </p:cNvSpPr>
          <p:nvPr/>
        </p:nvSpPr>
        <p:spPr bwMode="auto">
          <a:xfrm>
            <a:off x="250825" y="1052513"/>
            <a:ext cx="8435975"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GB" altLang="pt-PT" sz="2400" b="1"/>
              <a:t>Landscape (cultural services)</a:t>
            </a:r>
          </a:p>
          <a:p>
            <a:pPr eaLnBrk="1" hangingPunct="1">
              <a:lnSpc>
                <a:spcPct val="80000"/>
              </a:lnSpc>
            </a:pPr>
            <a:r>
              <a:rPr lang="en-GB" altLang="pt-PT" sz="2400"/>
              <a:t>Recreation potential index (Maes et al. 2011);</a:t>
            </a:r>
          </a:p>
          <a:p>
            <a:pPr eaLnBrk="1" hangingPunct="1">
              <a:lnSpc>
                <a:spcPct val="80000"/>
              </a:lnSpc>
            </a:pPr>
            <a:r>
              <a:rPr lang="en-GB" altLang="pt-PT" sz="2400"/>
              <a:t>Cultural heritage  (Paracchini, Unpublished);</a:t>
            </a:r>
          </a:p>
          <a:p>
            <a:pPr eaLnBrk="1" hangingPunct="1">
              <a:lnSpc>
                <a:spcPct val="80000"/>
              </a:lnSpc>
              <a:buFontTx/>
              <a:buNone/>
            </a:pPr>
            <a:r>
              <a:rPr lang="en-GB" altLang="pt-PT" sz="2400" b="1"/>
              <a:t>Biodiversity</a:t>
            </a:r>
          </a:p>
          <a:p>
            <a:pPr eaLnBrk="1" hangingPunct="1">
              <a:lnSpc>
                <a:spcPct val="80000"/>
              </a:lnSpc>
            </a:pPr>
            <a:r>
              <a:rPr lang="en-GB" altLang="pt-PT" sz="2400"/>
              <a:t>High Nature Value Farmland (HNVF) – (Paracchini et al. 2008);</a:t>
            </a:r>
          </a:p>
          <a:p>
            <a:pPr eaLnBrk="1" hangingPunct="1">
              <a:lnSpc>
                <a:spcPct val="80000"/>
              </a:lnSpc>
              <a:buFontTx/>
              <a:buNone/>
            </a:pPr>
            <a:r>
              <a:rPr lang="en-GB" altLang="pt-PT" sz="2400" b="1"/>
              <a:t>Water quality and availability</a:t>
            </a:r>
            <a:endParaRPr lang="fr-FR" altLang="pt-PT" sz="2400" b="1"/>
          </a:p>
          <a:p>
            <a:pPr eaLnBrk="1" hangingPunct="1">
              <a:lnSpc>
                <a:spcPct val="80000"/>
              </a:lnSpc>
            </a:pPr>
            <a:r>
              <a:rPr lang="fr-FR" altLang="pt-PT" sz="2400"/>
              <a:t>Infiltration (mm) – (Maes et al., </a:t>
            </a:r>
            <a:r>
              <a:rPr lang="en-GB" altLang="pt-PT" sz="2400"/>
              <a:t>2011); </a:t>
            </a:r>
            <a:endParaRPr lang="en-US" altLang="pt-PT" sz="2400"/>
          </a:p>
          <a:p>
            <a:pPr eaLnBrk="1" hangingPunct="1">
              <a:lnSpc>
                <a:spcPct val="80000"/>
              </a:lnSpc>
            </a:pPr>
            <a:r>
              <a:rPr lang="en-US" altLang="pt-PT" sz="2400"/>
              <a:t>Irrigated UAA – in percentage of UAA (EC, 2011);</a:t>
            </a:r>
            <a:endParaRPr lang="fr-FR" altLang="pt-PT" sz="2400"/>
          </a:p>
          <a:p>
            <a:pPr eaLnBrk="1" hangingPunct="1">
              <a:lnSpc>
                <a:spcPct val="80000"/>
              </a:lnSpc>
            </a:pPr>
            <a:r>
              <a:rPr lang="fr-FR" altLang="pt-PT" sz="2400"/>
              <a:t>Total nitrogen input – (Liep et al., 2011);</a:t>
            </a:r>
            <a:endParaRPr lang="en-GB" altLang="pt-PT" sz="2400"/>
          </a:p>
          <a:p>
            <a:pPr eaLnBrk="1" hangingPunct="1">
              <a:lnSpc>
                <a:spcPct val="80000"/>
              </a:lnSpc>
              <a:buFontTx/>
              <a:buNone/>
            </a:pPr>
            <a:r>
              <a:rPr lang="en-GB" altLang="pt-PT" sz="2400" b="1"/>
              <a:t>Soil quality</a:t>
            </a:r>
            <a:endParaRPr lang="en-US" altLang="pt-PT" sz="2400" b="1"/>
          </a:p>
          <a:p>
            <a:pPr eaLnBrk="1" hangingPunct="1">
              <a:lnSpc>
                <a:spcPct val="80000"/>
              </a:lnSpc>
            </a:pPr>
            <a:r>
              <a:rPr lang="en-US" altLang="pt-PT" sz="2400"/>
              <a:t>Soil erosion – PESERA model (EC, 2011).</a:t>
            </a:r>
          </a:p>
          <a:p>
            <a:pPr eaLnBrk="1" hangingPunct="1">
              <a:lnSpc>
                <a:spcPct val="80000"/>
              </a:lnSpc>
            </a:pPr>
            <a:r>
              <a:rPr lang="en-US" altLang="pt-PT" sz="2400"/>
              <a:t>Soil carbon content. – Low values indicate soil quality problems; (Maes et al., 2011);</a:t>
            </a:r>
            <a:endParaRPr lang="en-GB" altLang="pt-PT" sz="2400"/>
          </a:p>
          <a:p>
            <a:pPr eaLnBrk="1" hangingPunct="1">
              <a:lnSpc>
                <a:spcPct val="80000"/>
              </a:lnSpc>
              <a:buFontTx/>
              <a:buNone/>
            </a:pPr>
            <a:r>
              <a:rPr lang="en-GB" altLang="pt-PT" sz="2400" b="1"/>
              <a:t>Air quality</a:t>
            </a:r>
            <a:endParaRPr lang="fr-FR" altLang="pt-PT" sz="2400" b="1"/>
          </a:p>
          <a:p>
            <a:pPr eaLnBrk="1" hangingPunct="1">
              <a:lnSpc>
                <a:spcPct val="80000"/>
              </a:lnSpc>
            </a:pPr>
            <a:r>
              <a:rPr lang="fr-FR" altLang="pt-PT" sz="2400"/>
              <a:t>Total NH3 emissions; (Liep et al., 2011);</a:t>
            </a:r>
            <a:endParaRPr lang="en-GB" altLang="pt-PT" sz="2400"/>
          </a:p>
        </p:txBody>
      </p:sp>
    </p:spTree>
    <p:extLst>
      <p:ext uri="{BB962C8B-B14F-4D97-AF65-F5344CB8AC3E}">
        <p14:creationId xmlns:p14="http://schemas.microsoft.com/office/powerpoint/2010/main" val="27384975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a:solidFill>
                  <a:schemeClr val="tx2"/>
                </a:solidFill>
              </a:rPr>
              <a:t>Used PGaE indicators (Cont.):</a:t>
            </a:r>
            <a:endParaRPr lang="en-US" altLang="pt-PT">
              <a:solidFill>
                <a:schemeClr val="tx2"/>
              </a:solidFill>
            </a:endParaRPr>
          </a:p>
        </p:txBody>
      </p:sp>
      <p:sp>
        <p:nvSpPr>
          <p:cNvPr id="39939" name="Rectangle 3"/>
          <p:cNvSpPr txBox="1">
            <a:spLocks noChangeArrowheads="1"/>
          </p:cNvSpPr>
          <p:nvPr/>
        </p:nvSpPr>
        <p:spPr bwMode="auto">
          <a:xfrm>
            <a:off x="457200" y="1600200"/>
            <a:ext cx="82184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en-GB" altLang="pt-PT" sz="2400" b="1"/>
              <a:t>Climate stability</a:t>
            </a:r>
            <a:endParaRPr lang="en-US" altLang="pt-PT" sz="2400" b="1"/>
          </a:p>
          <a:p>
            <a:pPr eaLnBrk="1" hangingPunct="1">
              <a:lnSpc>
                <a:spcPct val="90000"/>
              </a:lnSpc>
            </a:pPr>
            <a:r>
              <a:rPr lang="en-US" altLang="pt-PT" sz="2400"/>
              <a:t>Soil carbon content – High values indicate contribution to carbon storage; (Maes et al., (2011); </a:t>
            </a:r>
            <a:endParaRPr lang="fr-FR" altLang="pt-PT" sz="2400"/>
          </a:p>
          <a:p>
            <a:pPr eaLnBrk="1" hangingPunct="1">
              <a:lnSpc>
                <a:spcPct val="90000"/>
              </a:lnSpc>
            </a:pPr>
            <a:r>
              <a:rPr lang="fr-FR" altLang="pt-PT" sz="2400"/>
              <a:t>Total N2O emissions (Liep et al., 2011). </a:t>
            </a:r>
            <a:endParaRPr lang="en-US" altLang="pt-PT" sz="2400"/>
          </a:p>
          <a:p>
            <a:pPr eaLnBrk="1" hangingPunct="1">
              <a:lnSpc>
                <a:spcPct val="90000"/>
              </a:lnSpc>
              <a:buFontTx/>
              <a:buNone/>
            </a:pPr>
            <a:r>
              <a:rPr lang="en-GB" altLang="pt-PT" sz="2400" b="1"/>
              <a:t>Resilience to flooding</a:t>
            </a:r>
            <a:endParaRPr lang="en-US" altLang="pt-PT" sz="2400"/>
          </a:p>
          <a:p>
            <a:pPr eaLnBrk="1" hangingPunct="1">
              <a:lnSpc>
                <a:spcPct val="90000"/>
              </a:lnSpc>
            </a:pPr>
            <a:r>
              <a:rPr lang="en-US" altLang="pt-PT" sz="2400"/>
              <a:t>Flooding risk (model LISFLOOD; Wimmer (CESR/ UK).</a:t>
            </a:r>
            <a:endParaRPr lang="en-GB" altLang="pt-PT" sz="2400" b="1"/>
          </a:p>
          <a:p>
            <a:pPr eaLnBrk="1" hangingPunct="1">
              <a:lnSpc>
                <a:spcPct val="90000"/>
              </a:lnSpc>
              <a:buFontTx/>
              <a:buNone/>
            </a:pPr>
            <a:r>
              <a:rPr lang="en-GB" altLang="pt-PT" sz="2400" b="1"/>
              <a:t>Resilience to fire</a:t>
            </a:r>
            <a:endParaRPr lang="en-US" altLang="pt-PT" sz="2400"/>
          </a:p>
          <a:p>
            <a:pPr eaLnBrk="1" hangingPunct="1">
              <a:lnSpc>
                <a:spcPct val="90000"/>
              </a:lnSpc>
            </a:pPr>
            <a:r>
              <a:rPr lang="en-US" altLang="pt-PT" sz="2400"/>
              <a:t>Fire risk – average yearly burnt (JRC).</a:t>
            </a:r>
          </a:p>
          <a:p>
            <a:pPr eaLnBrk="1" hangingPunct="1">
              <a:lnSpc>
                <a:spcPct val="90000"/>
              </a:lnSpc>
            </a:pPr>
            <a:endParaRPr lang="en-US" altLang="pt-PT" sz="2400"/>
          </a:p>
        </p:txBody>
      </p:sp>
    </p:spTree>
    <p:extLst>
      <p:ext uri="{BB962C8B-B14F-4D97-AF65-F5344CB8AC3E}">
        <p14:creationId xmlns:p14="http://schemas.microsoft.com/office/powerpoint/2010/main" val="1218673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035050"/>
            <a:ext cx="13011151"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933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60648"/>
            <a:ext cx="9144000" cy="3853442"/>
          </a:xfrm>
          <a:prstGeom prst="rect">
            <a:avLst/>
          </a:prstGeom>
        </p:spPr>
      </p:pic>
      <p:sp>
        <p:nvSpPr>
          <p:cNvPr id="4" name="TextBox 3"/>
          <p:cNvSpPr txBox="1"/>
          <p:nvPr/>
        </p:nvSpPr>
        <p:spPr>
          <a:xfrm>
            <a:off x="640104" y="4322348"/>
            <a:ext cx="921996" cy="369332"/>
          </a:xfrm>
          <a:prstGeom prst="rect">
            <a:avLst/>
          </a:prstGeom>
          <a:noFill/>
        </p:spPr>
        <p:txBody>
          <a:bodyPr wrap="square" rtlCol="0">
            <a:spAutoFit/>
          </a:bodyPr>
          <a:lstStyle/>
          <a:p>
            <a:pPr eaLnBrk="1" fontAlgn="auto" hangingPunct="1">
              <a:spcBef>
                <a:spcPts val="0"/>
              </a:spcBef>
              <a:spcAft>
                <a:spcPts val="0"/>
              </a:spcAft>
            </a:pPr>
            <a:r>
              <a:rPr lang="en-GB" dirty="0" smtClean="0">
                <a:solidFill>
                  <a:prstClr val="black"/>
                </a:solidFill>
                <a:latin typeface="Calibri" panose="020F0502020204030204"/>
                <a:cs typeface="Arial" panose="020B0604020202020204" pitchFamily="34" charset="0"/>
              </a:rPr>
              <a:t>Source:</a:t>
            </a:r>
            <a:endParaRPr lang="en-GB" dirty="0">
              <a:solidFill>
                <a:prstClr val="black"/>
              </a:solidFill>
              <a:latin typeface="Calibri" panose="020F0502020204030204"/>
              <a:cs typeface="Arial" panose="020B0604020202020204" pitchFamily="34" charset="0"/>
            </a:endParaRPr>
          </a:p>
        </p:txBody>
      </p:sp>
      <p:sp>
        <p:nvSpPr>
          <p:cNvPr id="5" name="TextBox 4"/>
          <p:cNvSpPr txBox="1"/>
          <p:nvPr/>
        </p:nvSpPr>
        <p:spPr>
          <a:xfrm>
            <a:off x="1562100" y="4353125"/>
            <a:ext cx="7162800" cy="307777"/>
          </a:xfrm>
          <a:prstGeom prst="rect">
            <a:avLst/>
          </a:prstGeom>
          <a:noFill/>
        </p:spPr>
        <p:txBody>
          <a:bodyPr wrap="square" rtlCol="0">
            <a:spAutoFit/>
          </a:bodyPr>
          <a:lstStyle/>
          <a:p>
            <a:pPr eaLnBrk="1" fontAlgn="auto" hangingPunct="1">
              <a:spcBef>
                <a:spcPts val="0"/>
              </a:spcBef>
              <a:spcAft>
                <a:spcPts val="0"/>
              </a:spcAft>
            </a:pPr>
            <a:r>
              <a:rPr lang="en-GB" sz="1400" dirty="0" smtClean="0">
                <a:solidFill>
                  <a:prstClr val="black"/>
                </a:solidFill>
                <a:latin typeface="Calibri" panose="020F0502020204030204"/>
                <a:cs typeface="Arial" panose="020B0604020202020204" pitchFamily="34" charset="0"/>
                <a:hlinkClick r:id="rId3"/>
              </a:rPr>
              <a:t>http</a:t>
            </a:r>
            <a:r>
              <a:rPr lang="en-GB" sz="1400" dirty="0">
                <a:solidFill>
                  <a:prstClr val="black"/>
                </a:solidFill>
                <a:latin typeface="Calibri" panose="020F0502020204030204"/>
                <a:cs typeface="Arial" panose="020B0604020202020204" pitchFamily="34" charset="0"/>
                <a:hlinkClick r:id="rId3"/>
              </a:rPr>
              <a:t>://gergs.net/2015/06/updating-the-geological-temperature-plot/all_palaeotemps</a:t>
            </a:r>
            <a:r>
              <a:rPr lang="en-GB" sz="1400" dirty="0" smtClean="0">
                <a:solidFill>
                  <a:prstClr val="black"/>
                </a:solidFill>
                <a:latin typeface="Calibri" panose="020F0502020204030204"/>
                <a:cs typeface="Arial" panose="020B0604020202020204" pitchFamily="34" charset="0"/>
                <a:hlinkClick r:id="rId3"/>
              </a:rPr>
              <a:t>/</a:t>
            </a:r>
            <a:r>
              <a:rPr lang="en-GB" sz="1400" dirty="0" smtClean="0">
                <a:solidFill>
                  <a:prstClr val="black"/>
                </a:solidFill>
                <a:latin typeface="Calibri" panose="020F0502020204030204"/>
                <a:cs typeface="Arial" panose="020B0604020202020204" pitchFamily="34" charset="0"/>
              </a:rPr>
              <a:t> </a:t>
            </a:r>
            <a:endParaRPr lang="en-GB" sz="1400" dirty="0">
              <a:solidFill>
                <a:prstClr val="black"/>
              </a:solidFill>
              <a:latin typeface="Calibri" panose="020F0502020204030204"/>
              <a:cs typeface="Arial" panose="020B0604020202020204" pitchFamily="34" charset="0"/>
            </a:endParaRPr>
          </a:p>
        </p:txBody>
      </p:sp>
      <p:sp>
        <p:nvSpPr>
          <p:cNvPr id="6" name="TextBox 5"/>
          <p:cNvSpPr txBox="1"/>
          <p:nvPr/>
        </p:nvSpPr>
        <p:spPr>
          <a:xfrm>
            <a:off x="640104" y="4869160"/>
            <a:ext cx="7886700" cy="1015663"/>
          </a:xfrm>
          <a:prstGeom prst="rect">
            <a:avLst/>
          </a:prstGeom>
          <a:noFill/>
        </p:spPr>
        <p:txBody>
          <a:bodyPr wrap="square" rtlCol="0">
            <a:spAutoFit/>
          </a:bodyPr>
          <a:lstStyle/>
          <a:p>
            <a:pPr eaLnBrk="1" fontAlgn="auto" hangingPunct="1">
              <a:spcBef>
                <a:spcPts val="0"/>
              </a:spcBef>
              <a:spcAft>
                <a:spcPts val="0"/>
              </a:spcAft>
            </a:pPr>
            <a:r>
              <a:rPr lang="en-GB" sz="2000" dirty="0" smtClean="0">
                <a:solidFill>
                  <a:prstClr val="black"/>
                </a:solidFill>
                <a:latin typeface="Tahoma" panose="020B0604030504040204" pitchFamily="34" charset="0"/>
                <a:ea typeface="Tahoma" panose="020B0604030504040204" pitchFamily="34" charset="0"/>
                <a:cs typeface="Tahoma" panose="020B0604030504040204" pitchFamily="34" charset="0"/>
              </a:rPr>
              <a:t>First, most important contributor: 	Burning of fossil fuels</a:t>
            </a:r>
          </a:p>
          <a:p>
            <a:pPr eaLnBrk="1" fontAlgn="auto" hangingPunct="1">
              <a:spcBef>
                <a:spcPts val="0"/>
              </a:spcBef>
              <a:spcAft>
                <a:spcPts val="0"/>
              </a:spcAft>
            </a:pPr>
            <a:endParaRPr lang="en-GB" sz="20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Bef>
                <a:spcPts val="0"/>
              </a:spcBef>
              <a:spcAft>
                <a:spcPts val="0"/>
              </a:spcAft>
            </a:pPr>
            <a:r>
              <a:rPr lang="en-GB" sz="2000" dirty="0" smtClean="0">
                <a:solidFill>
                  <a:prstClr val="black"/>
                </a:solidFill>
                <a:latin typeface="Tahoma" panose="020B0604030504040204" pitchFamily="34" charset="0"/>
                <a:ea typeface="Tahoma" panose="020B0604030504040204" pitchFamily="34" charset="0"/>
                <a:cs typeface="Tahoma" panose="020B0604030504040204" pitchFamily="34" charset="0"/>
              </a:rPr>
              <a:t>Second:		  	  		LULC change</a:t>
            </a:r>
          </a:p>
        </p:txBody>
      </p:sp>
    </p:spTree>
    <p:extLst>
      <p:ext uri="{BB962C8B-B14F-4D97-AF65-F5344CB8AC3E}">
        <p14:creationId xmlns:p14="http://schemas.microsoft.com/office/powerpoint/2010/main" val="30085349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963613"/>
            <a:ext cx="13011150"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6874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pt-PT" altLang="pt-PT" sz="3200" smtClean="0"/>
              <a:t>Profiling MR according to their typical PGaE bundle</a:t>
            </a:r>
            <a:endParaRPr lang="en-US" altLang="pt-PT" sz="3200" smtClean="0"/>
          </a:p>
        </p:txBody>
      </p:sp>
      <p:sp>
        <p:nvSpPr>
          <p:cNvPr id="43011" name="Rectangle 3"/>
          <p:cNvSpPr>
            <a:spLocks noGrp="1" noChangeArrowheads="1"/>
          </p:cNvSpPr>
          <p:nvPr>
            <p:ph type="body" idx="1"/>
          </p:nvPr>
        </p:nvSpPr>
        <p:spPr/>
        <p:txBody>
          <a:bodyPr/>
          <a:lstStyle/>
          <a:p>
            <a:pPr eaLnBrk="1" hangingPunct="1">
              <a:buFontTx/>
              <a:buNone/>
            </a:pPr>
            <a:r>
              <a:rPr lang="pt-PT" altLang="pt-PT" smtClean="0"/>
              <a:t>MR examples:</a:t>
            </a:r>
          </a:p>
          <a:p>
            <a:pPr eaLnBrk="1" hangingPunct="1">
              <a:buFontTx/>
              <a:buChar char="-"/>
            </a:pPr>
            <a:r>
              <a:rPr lang="pt-PT" altLang="pt-PT" smtClean="0"/>
              <a:t>The Alps, NW Iberian mountains and the Scottish Highlands;</a:t>
            </a:r>
          </a:p>
          <a:p>
            <a:pPr eaLnBrk="1" hangingPunct="1">
              <a:buFontTx/>
              <a:buChar char="-"/>
            </a:pPr>
            <a:r>
              <a:rPr lang="pt-PT" altLang="pt-PT" smtClean="0"/>
              <a:t>Central lowlands/livestock</a:t>
            </a:r>
          </a:p>
          <a:p>
            <a:pPr eaLnBrk="1" hangingPunct="1">
              <a:buFontTx/>
              <a:buChar char="-"/>
            </a:pPr>
            <a:r>
              <a:rPr lang="pt-PT" altLang="pt-PT" smtClean="0"/>
              <a:t>Mediterranean hinterlands and uplands</a:t>
            </a:r>
          </a:p>
          <a:p>
            <a:pPr eaLnBrk="1" hangingPunct="1">
              <a:buFontTx/>
              <a:buChar char="-"/>
            </a:pPr>
            <a:r>
              <a:rPr lang="pt-PT" altLang="pt-PT" smtClean="0"/>
              <a:t>Central lowlands/crops</a:t>
            </a:r>
            <a:endParaRPr lang="en-US" altLang="pt-PT" smtClean="0"/>
          </a:p>
        </p:txBody>
      </p:sp>
    </p:spTree>
    <p:extLst>
      <p:ext uri="{BB962C8B-B14F-4D97-AF65-F5344CB8AC3E}">
        <p14:creationId xmlns:p14="http://schemas.microsoft.com/office/powerpoint/2010/main" val="12659351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m 6" descr="Teia de aranha"/>
          <p:cNvPicPr>
            <a:picLocks noChangeAspect="1" noChangeArrowheads="1"/>
          </p:cNvPicPr>
          <p:nvPr/>
        </p:nvPicPr>
        <p:blipFill>
          <a:blip r:embed="rId2">
            <a:extLst>
              <a:ext uri="{28A0092B-C50C-407E-A947-70E740481C1C}">
                <a14:useLocalDpi xmlns:a14="http://schemas.microsoft.com/office/drawing/2010/main" val="0"/>
              </a:ext>
            </a:extLst>
          </a:blip>
          <a:srcRect t="2190" b="4291"/>
          <a:stretch>
            <a:fillRect/>
          </a:stretch>
        </p:blipFill>
        <p:spPr bwMode="auto">
          <a:xfrm>
            <a:off x="-8245475" y="-3051175"/>
            <a:ext cx="17570450" cy="1231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84813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75" y="-531813"/>
            <a:ext cx="10118725" cy="568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8780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138" y="-603250"/>
            <a:ext cx="10298113"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2318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GB" altLang="pt-PT" sz="3200" b="1" smtClean="0"/>
              <a:t>Selecting core PGaE to be valued in each MRAEP</a:t>
            </a:r>
            <a:endParaRPr lang="en-US" altLang="pt-PT" sz="3200" b="1" smtClean="0"/>
          </a:p>
        </p:txBody>
      </p:sp>
      <p:sp>
        <p:nvSpPr>
          <p:cNvPr id="48131" name="Rectangle 3"/>
          <p:cNvSpPr>
            <a:spLocks noGrp="1" noChangeArrowheads="1"/>
          </p:cNvSpPr>
          <p:nvPr>
            <p:ph type="body" idx="1"/>
          </p:nvPr>
        </p:nvSpPr>
        <p:spPr/>
        <p:txBody>
          <a:bodyPr/>
          <a:lstStyle/>
          <a:p>
            <a:pPr eaLnBrk="1" hangingPunct="1">
              <a:spcBef>
                <a:spcPct val="45000"/>
              </a:spcBef>
              <a:buFontTx/>
              <a:buNone/>
            </a:pPr>
            <a:r>
              <a:rPr lang="en-GB" altLang="pt-PT" sz="2400" smtClean="0"/>
              <a:t>	When the current value of the PGaE indicator presents a level from medium-high to very high, or low to very-low, it was considered for selection when: </a:t>
            </a:r>
          </a:p>
          <a:p>
            <a:pPr eaLnBrk="1" hangingPunct="1">
              <a:spcBef>
                <a:spcPct val="45000"/>
              </a:spcBef>
            </a:pPr>
            <a:r>
              <a:rPr lang="en-GB" altLang="pt-PT" sz="2400" smtClean="0"/>
              <a:t>the dynamic trend is expected to significantly worsen the condition of the PGaE, and there is a policy option able to counteract this worsening;</a:t>
            </a:r>
          </a:p>
          <a:p>
            <a:pPr eaLnBrk="1" hangingPunct="1">
              <a:spcBef>
                <a:spcPct val="45000"/>
              </a:spcBef>
            </a:pPr>
            <a:r>
              <a:rPr lang="en-GB" altLang="pt-PT" sz="2400" smtClean="0"/>
              <a:t>the current status is negative, the dynamic trend is expected not to improve it, and there is a policy option able to improve that negative current status.</a:t>
            </a:r>
            <a:endParaRPr lang="en-US" altLang="pt-PT" sz="2400" smtClean="0"/>
          </a:p>
          <a:p>
            <a:pPr eaLnBrk="1" hangingPunct="1">
              <a:lnSpc>
                <a:spcPct val="90000"/>
              </a:lnSpc>
              <a:buFontTx/>
              <a:buNone/>
            </a:pPr>
            <a:endParaRPr lang="en-US" altLang="pt-PT" sz="2400" smtClean="0"/>
          </a:p>
        </p:txBody>
      </p:sp>
    </p:spTree>
    <p:extLst>
      <p:ext uri="{BB962C8B-B14F-4D97-AF65-F5344CB8AC3E}">
        <p14:creationId xmlns:p14="http://schemas.microsoft.com/office/powerpoint/2010/main" val="31498433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 name="Text Box 10"/>
          <p:cNvSpPr txBox="1">
            <a:spLocks noChangeArrowheads="1"/>
          </p:cNvSpPr>
          <p:nvPr/>
        </p:nvSpPr>
        <p:spPr bwMode="auto">
          <a:xfrm>
            <a:off x="14288" y="307975"/>
            <a:ext cx="8496300" cy="771525"/>
          </a:xfrm>
          <a:prstGeom prst="rect">
            <a:avLst/>
          </a:prstGeom>
          <a:noFill/>
          <a:ln>
            <a:noFill/>
          </a:ln>
          <a:effectLst/>
          <a:extLst/>
        </p:spPr>
        <p:txBody>
          <a:bodyPr lIns="90000" tIns="46800" rIns="90000" bIns="46800" anchor="ctr">
            <a:spAutoFit/>
          </a:bodyPr>
          <a:lstStyle>
            <a:defPPr>
              <a:defRPr lang="pt-PT"/>
            </a:defPPr>
            <a:lvl1pPr marL="342900" indent="-342900">
              <a:buClr>
                <a:srgbClr val="990000"/>
              </a:buClr>
              <a:buFont typeface="Wingdings" pitchFamily="2" charset="2"/>
              <a:buChar char="§"/>
              <a:defRPr sz="2200" b="0">
                <a:effectLst>
                  <a:outerShdw blurRad="38100" dist="38100" dir="2700000" algn="tl">
                    <a:srgbClr val="C0C0C0"/>
                  </a:outerShdw>
                </a:effectLst>
                <a:latin typeface="Tahoma" pitchFamily="34" charset="0"/>
                <a:ea typeface="Arial Unicode MS" pitchFamily="34" charset="-128"/>
                <a:cs typeface="Arial Unicode MS" pitchFamily="34" charset="-128"/>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eaLnBrk="1" hangingPunct="1">
              <a:defRPr/>
            </a:pPr>
            <a:r>
              <a:rPr lang="en-GB" dirty="0" smtClean="0"/>
              <a:t>Survey design for the MRAEP </a:t>
            </a:r>
            <a:r>
              <a:rPr lang="en-GB" dirty="0"/>
              <a:t>“farmland abandonment in Mediterranean Upland” </a:t>
            </a:r>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104900"/>
            <a:ext cx="761047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4288" y="0"/>
            <a:ext cx="7451726" cy="371475"/>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Macro-region selected for pilot survey</a:t>
            </a:r>
            <a:endParaRPr lang="en-GB" dirty="0">
              <a:solidFill>
                <a:srgbClr val="777777"/>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5397585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4763"/>
            <a:ext cx="7451725" cy="371476"/>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Design </a:t>
            </a:r>
            <a:r>
              <a:rPr lang="en-GB" dirty="0">
                <a:solidFill>
                  <a:srgbClr val="777777"/>
                </a:solidFill>
                <a:effectLst>
                  <a:outerShdw blurRad="38100" dist="38100" dir="2700000" algn="tl">
                    <a:srgbClr val="C0C0C0"/>
                  </a:outerShdw>
                </a:effectLst>
                <a:latin typeface="Calibri" pitchFamily="34" charset="0"/>
              </a:rPr>
              <a:t>of Choice Modelling </a:t>
            </a:r>
            <a:r>
              <a:rPr lang="en-GB" dirty="0" smtClean="0">
                <a:solidFill>
                  <a:srgbClr val="777777"/>
                </a:solidFill>
                <a:effectLst>
                  <a:outerShdw blurRad="38100" dist="38100" dir="2700000" algn="tl">
                    <a:srgbClr val="C0C0C0"/>
                  </a:outerShdw>
                </a:effectLst>
                <a:latin typeface="Calibri" pitchFamily="34" charset="0"/>
              </a:rPr>
              <a:t>survey</a:t>
            </a:r>
            <a:endParaRPr lang="en-GB" dirty="0">
              <a:solidFill>
                <a:srgbClr val="777777"/>
              </a:solidFill>
              <a:effectLst>
                <a:outerShdw blurRad="38100" dist="38100" dir="2700000" algn="tl">
                  <a:srgbClr val="C0C0C0"/>
                </a:outerShdw>
              </a:effectLst>
              <a:latin typeface="Calibri" pitchFamily="34" charset="0"/>
            </a:endParaRPr>
          </a:p>
        </p:txBody>
      </p:sp>
      <p:sp>
        <p:nvSpPr>
          <p:cNvPr id="50179"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50180" name="Imagem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28775"/>
            <a:ext cx="46640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0" y="487363"/>
            <a:ext cx="8964613" cy="709612"/>
          </a:xfrm>
          <a:prstGeom prst="rect">
            <a:avLst/>
          </a:prstGeom>
          <a:noFill/>
          <a:ln>
            <a:noFill/>
          </a:ln>
          <a:effectLst/>
          <a:extLst/>
        </p:spPr>
        <p:txBody>
          <a:bodyPr lIns="90000" tIns="46800" rIns="90000" bIns="46800" anchor="ctr">
            <a:spAutoFit/>
          </a:bodyPr>
          <a:lstStyle>
            <a:lvl1pPr marL="342900" indent="-342900">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fontAlgn="base">
              <a:spcBef>
                <a:spcPct val="0"/>
              </a:spcBef>
              <a:spcAft>
                <a:spcPct val="0"/>
              </a:spcAft>
              <a:defRPr b="1">
                <a:solidFill>
                  <a:schemeClr val="tx1"/>
                </a:solidFill>
                <a:latin typeface="Garamond" pitchFamily="18" charset="0"/>
              </a:defRPr>
            </a:lvl6pPr>
            <a:lvl7pPr marL="2971800" indent="-228600" fontAlgn="base">
              <a:spcBef>
                <a:spcPct val="0"/>
              </a:spcBef>
              <a:spcAft>
                <a:spcPct val="0"/>
              </a:spcAft>
              <a:defRPr b="1">
                <a:solidFill>
                  <a:schemeClr val="tx1"/>
                </a:solidFill>
                <a:latin typeface="Garamond" pitchFamily="18" charset="0"/>
              </a:defRPr>
            </a:lvl7pPr>
            <a:lvl8pPr marL="3429000" indent="-228600" fontAlgn="base">
              <a:spcBef>
                <a:spcPct val="0"/>
              </a:spcBef>
              <a:spcAft>
                <a:spcPct val="0"/>
              </a:spcAft>
              <a:defRPr b="1">
                <a:solidFill>
                  <a:schemeClr val="tx1"/>
                </a:solidFill>
                <a:latin typeface="Garamond" pitchFamily="18" charset="0"/>
              </a:defRPr>
            </a:lvl8pPr>
            <a:lvl9pPr marL="3886200" indent="-228600" fontAlgn="base">
              <a:spcBef>
                <a:spcPct val="0"/>
              </a:spcBef>
              <a:spcAft>
                <a:spcPct val="0"/>
              </a:spcAft>
              <a:defRPr b="1">
                <a:solidFill>
                  <a:schemeClr val="tx1"/>
                </a:solidFill>
                <a:latin typeface="Garamond" pitchFamily="18" charset="0"/>
              </a:defRPr>
            </a:lvl9pPr>
          </a:lstStyle>
          <a:p>
            <a:pPr eaLnBrk="1" hangingPunct="1">
              <a:buClr>
                <a:srgbClr val="002060"/>
              </a:buClr>
              <a:buFont typeface="Wingdings" pitchFamily="2" charset="2"/>
              <a:buChar char="§"/>
              <a:defRPr/>
            </a:pPr>
            <a:r>
              <a:rPr lang="en-GB" sz="20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Non-monetary </a:t>
            </a:r>
            <a:r>
              <a:rPr lang="en-GB" sz="20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attributes: selection </a:t>
            </a:r>
            <a:r>
              <a:rPr lang="en-GB" sz="20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and description –</a:t>
            </a:r>
          </a:p>
          <a:p>
            <a:pPr marL="177800" indent="-177800" eaLnBrk="1" hangingPunct="1">
              <a:buClr>
                <a:srgbClr val="002060"/>
              </a:buClr>
              <a:defRPr/>
            </a:pPr>
            <a:r>
              <a:rPr lang="en-GB" sz="20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r>
              <a:rPr lang="en-GB" sz="2000" b="0" dirty="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“farmland </a:t>
            </a:r>
            <a:r>
              <a:rPr lang="en-GB" sz="20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in </a:t>
            </a:r>
            <a:r>
              <a:rPr lang="en-GB" sz="2000" b="0" dirty="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Mediterranean </a:t>
            </a:r>
            <a:r>
              <a:rPr lang="en-GB" sz="20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Upland and its benefits to the common-citizen</a:t>
            </a:r>
            <a:r>
              <a:rPr lang="en-GB" sz="2000" b="0" dirty="0" smtClean="0">
                <a:effectLst>
                  <a:outerShdw blurRad="38100" dist="38100" dir="2700000" algn="tl">
                    <a:srgbClr val="C0C0C0"/>
                  </a:outerShdw>
                </a:effectLst>
                <a:latin typeface="Tahoma" pitchFamily="34" charset="0"/>
                <a:ea typeface="Arial Unicode MS" pitchFamily="34" charset="-128"/>
                <a:cs typeface="Arial Unicode MS" pitchFamily="34" charset="-128"/>
              </a:rPr>
              <a:t>” </a:t>
            </a:r>
            <a:endParaRPr lang="en-GB" sz="2000" b="0" dirty="0">
              <a:effectLst>
                <a:outerShdw blurRad="38100" dist="38100" dir="2700000" algn="tl">
                  <a:srgbClr val="C0C0C0"/>
                </a:outerShdw>
              </a:effectLst>
              <a:latin typeface="Tahoma" pitchFamily="34" charset="0"/>
              <a:ea typeface="Arial Unicode MS" pitchFamily="34" charset="-128"/>
              <a:cs typeface="Arial Unicode MS" pitchFamily="34" charset="-128"/>
            </a:endParaRPr>
          </a:p>
        </p:txBody>
      </p:sp>
      <p:pic>
        <p:nvPicPr>
          <p:cNvPr id="50182" name="Imagem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1628775"/>
            <a:ext cx="40481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Imagem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5688" y="4017963"/>
            <a:ext cx="38608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2600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4763"/>
            <a:ext cx="7451725" cy="371476"/>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Design </a:t>
            </a:r>
            <a:r>
              <a:rPr lang="en-GB" dirty="0">
                <a:solidFill>
                  <a:srgbClr val="777777"/>
                </a:solidFill>
                <a:effectLst>
                  <a:outerShdw blurRad="38100" dist="38100" dir="2700000" algn="tl">
                    <a:srgbClr val="C0C0C0"/>
                  </a:outerShdw>
                </a:effectLst>
                <a:latin typeface="Calibri" pitchFamily="34" charset="0"/>
              </a:rPr>
              <a:t>of Choice Modelling </a:t>
            </a:r>
            <a:r>
              <a:rPr lang="en-GB" dirty="0" smtClean="0">
                <a:solidFill>
                  <a:srgbClr val="777777"/>
                </a:solidFill>
                <a:effectLst>
                  <a:outerShdw blurRad="38100" dist="38100" dir="2700000" algn="tl">
                    <a:srgbClr val="C0C0C0"/>
                  </a:outerShdw>
                </a:effectLst>
                <a:latin typeface="Calibri" pitchFamily="34" charset="0"/>
              </a:rPr>
              <a:t>survey</a:t>
            </a:r>
            <a:endParaRPr lang="en-GB" dirty="0">
              <a:solidFill>
                <a:srgbClr val="777777"/>
              </a:solidFill>
              <a:effectLst>
                <a:outerShdw blurRad="38100" dist="38100" dir="2700000" algn="tl">
                  <a:srgbClr val="C0C0C0"/>
                </a:outerShdw>
              </a:effectLst>
              <a:latin typeface="Calibri" pitchFamily="34" charset="0"/>
            </a:endParaRPr>
          </a:p>
        </p:txBody>
      </p:sp>
      <p:sp>
        <p:nvSpPr>
          <p:cNvPr id="51203"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 name="Text Box 10"/>
          <p:cNvSpPr txBox="1">
            <a:spLocks noChangeArrowheads="1"/>
          </p:cNvSpPr>
          <p:nvPr/>
        </p:nvSpPr>
        <p:spPr bwMode="auto">
          <a:xfrm>
            <a:off x="0" y="333375"/>
            <a:ext cx="8820150" cy="1017588"/>
          </a:xfrm>
          <a:prstGeom prst="rect">
            <a:avLst/>
          </a:prstGeom>
          <a:noFill/>
          <a:ln>
            <a:noFill/>
          </a:ln>
          <a:effectLst/>
          <a:extLst/>
        </p:spPr>
        <p:txBody>
          <a:bodyPr lIns="90000" tIns="46800" rIns="90000" bIns="46800" anchor="ctr">
            <a:spAutoFit/>
          </a:bodyPr>
          <a:lstStyle>
            <a:lvl1pPr marL="342900" indent="-342900">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fontAlgn="base">
              <a:spcBef>
                <a:spcPct val="0"/>
              </a:spcBef>
              <a:spcAft>
                <a:spcPct val="0"/>
              </a:spcAft>
              <a:defRPr b="1">
                <a:solidFill>
                  <a:schemeClr val="tx1"/>
                </a:solidFill>
                <a:latin typeface="Garamond" pitchFamily="18" charset="0"/>
              </a:defRPr>
            </a:lvl6pPr>
            <a:lvl7pPr marL="2971800" indent="-228600" fontAlgn="base">
              <a:spcBef>
                <a:spcPct val="0"/>
              </a:spcBef>
              <a:spcAft>
                <a:spcPct val="0"/>
              </a:spcAft>
              <a:defRPr b="1">
                <a:solidFill>
                  <a:schemeClr val="tx1"/>
                </a:solidFill>
                <a:latin typeface="Garamond" pitchFamily="18" charset="0"/>
              </a:defRPr>
            </a:lvl7pPr>
            <a:lvl8pPr marL="3429000" indent="-228600" fontAlgn="base">
              <a:spcBef>
                <a:spcPct val="0"/>
              </a:spcBef>
              <a:spcAft>
                <a:spcPct val="0"/>
              </a:spcAft>
              <a:defRPr b="1">
                <a:solidFill>
                  <a:schemeClr val="tx1"/>
                </a:solidFill>
                <a:latin typeface="Garamond" pitchFamily="18" charset="0"/>
              </a:defRPr>
            </a:lvl8pPr>
            <a:lvl9pPr marL="3886200" indent="-228600" fontAlgn="base">
              <a:spcBef>
                <a:spcPct val="0"/>
              </a:spcBef>
              <a:spcAft>
                <a:spcPct val="0"/>
              </a:spcAft>
              <a:defRPr b="1">
                <a:solidFill>
                  <a:schemeClr val="tx1"/>
                </a:solidFill>
                <a:latin typeface="Garamond" pitchFamily="18" charset="0"/>
              </a:defRPr>
            </a:lvl9pPr>
          </a:lstStyle>
          <a:p>
            <a:pPr eaLnBrk="1" hangingPunct="1">
              <a:buClr>
                <a:srgbClr val="002060"/>
              </a:buClr>
              <a:buFont typeface="Wingdings" pitchFamily="2" charset="2"/>
              <a:buChar char="§"/>
              <a:defRPr/>
            </a:pPr>
            <a:r>
              <a:rPr lang="en-GB" sz="20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Non-monetary </a:t>
            </a:r>
            <a:r>
              <a:rPr lang="en-GB" sz="20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attributes: selection </a:t>
            </a:r>
            <a:r>
              <a:rPr lang="en-GB" sz="20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and description –</a:t>
            </a:r>
          </a:p>
          <a:p>
            <a:pPr marL="273050" indent="-273050" eaLnBrk="1" hangingPunct="1">
              <a:buClr>
                <a:srgbClr val="002060"/>
              </a:buClr>
              <a:defRPr/>
            </a:pPr>
            <a:r>
              <a:rPr lang="en-GB" sz="20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r>
              <a:rPr lang="en-GB" sz="2000" b="0" dirty="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farmland </a:t>
            </a:r>
            <a:r>
              <a:rPr lang="en-GB" sz="20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abandonment in </a:t>
            </a:r>
            <a:r>
              <a:rPr lang="en-GB" sz="2000" b="0" dirty="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Mediterranean </a:t>
            </a:r>
            <a:r>
              <a:rPr lang="en-GB" sz="20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Upland and its losses to the common-citizen</a:t>
            </a:r>
            <a:r>
              <a:rPr lang="en-GB" sz="2000" b="0" dirty="0" smtClean="0">
                <a:effectLst>
                  <a:outerShdw blurRad="38100" dist="38100" dir="2700000" algn="tl">
                    <a:srgbClr val="C0C0C0"/>
                  </a:outerShdw>
                </a:effectLst>
                <a:latin typeface="Tahoma" pitchFamily="34" charset="0"/>
                <a:ea typeface="Arial Unicode MS" pitchFamily="34" charset="-128"/>
                <a:cs typeface="Arial Unicode MS" pitchFamily="34" charset="-128"/>
              </a:rPr>
              <a:t>” </a:t>
            </a:r>
            <a:endParaRPr lang="en-GB" sz="2000" b="0" dirty="0">
              <a:effectLst>
                <a:outerShdw blurRad="38100" dist="38100" dir="2700000" algn="tl">
                  <a:srgbClr val="C0C0C0"/>
                </a:outerShdw>
              </a:effectLst>
              <a:latin typeface="Tahoma" pitchFamily="34" charset="0"/>
              <a:ea typeface="Arial Unicode MS" pitchFamily="34" charset="-128"/>
              <a:cs typeface="Arial Unicode MS" pitchFamily="34" charset="-128"/>
            </a:endParaRPr>
          </a:p>
        </p:txBody>
      </p:sp>
      <p:pic>
        <p:nvPicPr>
          <p:cNvPr id="51205" name="Image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484313"/>
            <a:ext cx="65119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0162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 name="Text Box 3"/>
          <p:cNvSpPr txBox="1">
            <a:spLocks noChangeArrowheads="1"/>
          </p:cNvSpPr>
          <p:nvPr/>
        </p:nvSpPr>
        <p:spPr bwMode="auto">
          <a:xfrm>
            <a:off x="0" y="-4763"/>
            <a:ext cx="7451725" cy="371476"/>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Design </a:t>
            </a:r>
            <a:r>
              <a:rPr lang="en-GB" dirty="0">
                <a:solidFill>
                  <a:srgbClr val="777777"/>
                </a:solidFill>
                <a:effectLst>
                  <a:outerShdw blurRad="38100" dist="38100" dir="2700000" algn="tl">
                    <a:srgbClr val="C0C0C0"/>
                  </a:outerShdw>
                </a:effectLst>
                <a:latin typeface="Calibri" pitchFamily="34" charset="0"/>
              </a:rPr>
              <a:t>of Choice Modelling </a:t>
            </a:r>
            <a:r>
              <a:rPr lang="en-GB" dirty="0" smtClean="0">
                <a:solidFill>
                  <a:srgbClr val="777777"/>
                </a:solidFill>
                <a:effectLst>
                  <a:outerShdw blurRad="38100" dist="38100" dir="2700000" algn="tl">
                    <a:srgbClr val="C0C0C0"/>
                  </a:outerShdw>
                </a:effectLst>
                <a:latin typeface="Calibri" pitchFamily="34" charset="0"/>
              </a:rPr>
              <a:t>survey</a:t>
            </a:r>
            <a:endParaRPr lang="en-GB" dirty="0">
              <a:solidFill>
                <a:srgbClr val="777777"/>
              </a:solidFill>
              <a:effectLst>
                <a:outerShdw blurRad="38100" dist="38100" dir="2700000" algn="tl">
                  <a:srgbClr val="C0C0C0"/>
                </a:outerShdw>
              </a:effectLst>
              <a:latin typeface="Calibri" pitchFamily="34" charset="0"/>
            </a:endParaRPr>
          </a:p>
        </p:txBody>
      </p:sp>
      <p:pic>
        <p:nvPicPr>
          <p:cNvPr id="52228"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25513"/>
            <a:ext cx="9036050" cy="593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11"/>
          <p:cNvSpPr/>
          <p:nvPr/>
        </p:nvSpPr>
        <p:spPr>
          <a:xfrm>
            <a:off x="-23813" y="504825"/>
            <a:ext cx="8843963" cy="400050"/>
          </a:xfrm>
          <a:prstGeom prst="rect">
            <a:avLst/>
          </a:prstGeom>
        </p:spPr>
        <p:txBody>
          <a:bodyPr>
            <a:spAutoFit/>
          </a:bodyPr>
          <a:lstStyle/>
          <a:p>
            <a:pPr marL="361950" indent="-361950" eaLnBrk="1" hangingPunct="1">
              <a:buClr>
                <a:srgbClr val="002060"/>
              </a:buClr>
              <a:buFont typeface="Wingdings" pitchFamily="2" charset="2"/>
              <a:buChar char="§"/>
              <a:defRPr/>
            </a:pPr>
            <a:r>
              <a:rPr lang="en-GB" sz="200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Non-monetary attributes: selection and description – </a:t>
            </a:r>
            <a:r>
              <a:rPr lang="en-GB" sz="2000" dirty="0">
                <a:solidFill>
                  <a:srgbClr val="008080"/>
                </a:solidFill>
                <a:effectLst>
                  <a:outerShdw blurRad="38100" dist="38100" dir="2700000" algn="tl">
                    <a:srgbClr val="C0C0C0"/>
                  </a:outerShdw>
                </a:effectLst>
                <a:latin typeface="Tahoma" pitchFamily="34" charset="0"/>
                <a:ea typeface="Arial Unicode MS" pitchFamily="34" charset="-128"/>
                <a:cs typeface="Arial Unicode MS" pitchFamily="34" charset="-128"/>
              </a:rPr>
              <a:t>PG programmes</a:t>
            </a:r>
          </a:p>
        </p:txBody>
      </p:sp>
    </p:spTree>
    <p:extLst>
      <p:ext uri="{BB962C8B-B14F-4D97-AF65-F5344CB8AC3E}">
        <p14:creationId xmlns:p14="http://schemas.microsoft.com/office/powerpoint/2010/main" val="4076499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Número do Diapositivo 3"/>
          <p:cNvSpPr>
            <a:spLocks noGrp="1"/>
          </p:cNvSpPr>
          <p:nvPr>
            <p:ph type="sldNum" sz="quarter" idx="12"/>
          </p:nvPr>
        </p:nvSpPr>
        <p:spPr>
          <a:xfrm>
            <a:off x="6442998" y="5489125"/>
            <a:ext cx="512504" cy="273844"/>
          </a:xfrm>
        </p:spPr>
        <p:txBody>
          <a:bodyPr/>
          <a:lstStyle/>
          <a:p>
            <a:fld id="{E31375A4-56A4-47D6-9801-1991572033F7}" type="slidenum">
              <a:rPr lang="pt-PT" smtClean="0">
                <a:solidFill>
                  <a:schemeClr val="accent2">
                    <a:lumMod val="50000"/>
                  </a:schemeClr>
                </a:solidFill>
              </a:rPr>
              <a:t>7</a:t>
            </a:fld>
            <a:endParaRPr lang="pt-PT" dirty="0">
              <a:solidFill>
                <a:schemeClr val="accent2">
                  <a:lumMod val="50000"/>
                </a:schemeClr>
              </a:solidFill>
            </a:endParaRPr>
          </a:p>
        </p:txBody>
      </p:sp>
      <p:pic>
        <p:nvPicPr>
          <p:cNvPr id="5" name="Picture 4"/>
          <p:cNvPicPr>
            <a:picLocks noChangeAspect="1"/>
          </p:cNvPicPr>
          <p:nvPr/>
        </p:nvPicPr>
        <p:blipFill>
          <a:blip r:embed="rId3"/>
          <a:stretch>
            <a:fillRect/>
          </a:stretch>
        </p:blipFill>
        <p:spPr>
          <a:xfrm>
            <a:off x="467544" y="332656"/>
            <a:ext cx="8053064" cy="5976664"/>
          </a:xfrm>
          <a:prstGeom prst="rect">
            <a:avLst/>
          </a:prstGeom>
        </p:spPr>
      </p:pic>
    </p:spTree>
    <p:extLst>
      <p:ext uri="{BB962C8B-B14F-4D97-AF65-F5344CB8AC3E}">
        <p14:creationId xmlns:p14="http://schemas.microsoft.com/office/powerpoint/2010/main" val="167169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 name="Text Box 3"/>
          <p:cNvSpPr txBox="1">
            <a:spLocks noChangeArrowheads="1"/>
          </p:cNvSpPr>
          <p:nvPr/>
        </p:nvSpPr>
        <p:spPr bwMode="auto">
          <a:xfrm>
            <a:off x="0" y="-4763"/>
            <a:ext cx="7451725" cy="371476"/>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Design </a:t>
            </a:r>
            <a:r>
              <a:rPr lang="en-GB" dirty="0">
                <a:solidFill>
                  <a:srgbClr val="777777"/>
                </a:solidFill>
                <a:effectLst>
                  <a:outerShdw blurRad="38100" dist="38100" dir="2700000" algn="tl">
                    <a:srgbClr val="C0C0C0"/>
                  </a:outerShdw>
                </a:effectLst>
                <a:latin typeface="Calibri" pitchFamily="34" charset="0"/>
              </a:rPr>
              <a:t>of Choice Modelling </a:t>
            </a:r>
            <a:r>
              <a:rPr lang="en-GB" dirty="0" smtClean="0">
                <a:solidFill>
                  <a:srgbClr val="777777"/>
                </a:solidFill>
                <a:effectLst>
                  <a:outerShdw blurRad="38100" dist="38100" dir="2700000" algn="tl">
                    <a:srgbClr val="C0C0C0"/>
                  </a:outerShdw>
                </a:effectLst>
                <a:latin typeface="Calibri" pitchFamily="34" charset="0"/>
              </a:rPr>
              <a:t>survey</a:t>
            </a:r>
            <a:endParaRPr lang="en-GB" dirty="0">
              <a:solidFill>
                <a:srgbClr val="777777"/>
              </a:solidFill>
              <a:effectLst>
                <a:outerShdw blurRad="38100" dist="38100" dir="2700000" algn="tl">
                  <a:srgbClr val="C0C0C0"/>
                </a:outerShdw>
              </a:effectLst>
              <a:latin typeface="Calibri" pitchFamily="34" charset="0"/>
            </a:endParaRPr>
          </a:p>
        </p:txBody>
      </p:sp>
      <p:sp>
        <p:nvSpPr>
          <p:cNvPr id="4" name="Text Box 10"/>
          <p:cNvSpPr txBox="1">
            <a:spLocks noChangeArrowheads="1"/>
          </p:cNvSpPr>
          <p:nvPr/>
        </p:nvSpPr>
        <p:spPr bwMode="auto">
          <a:xfrm>
            <a:off x="14288" y="307975"/>
            <a:ext cx="8950325" cy="771525"/>
          </a:xfrm>
          <a:prstGeom prst="rect">
            <a:avLst/>
          </a:prstGeom>
          <a:noFill/>
          <a:ln>
            <a:noFill/>
          </a:ln>
          <a:effectLst/>
          <a:extLst/>
        </p:spPr>
        <p:txBody>
          <a:bodyPr lIns="90000" tIns="46800" rIns="90000" bIns="46800" anchor="ctr">
            <a:spAutoFit/>
          </a:bodyPr>
          <a:lstStyle>
            <a:lvl1pPr marL="342900" indent="-342900">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fontAlgn="base">
              <a:spcBef>
                <a:spcPct val="0"/>
              </a:spcBef>
              <a:spcAft>
                <a:spcPct val="0"/>
              </a:spcAft>
              <a:defRPr b="1">
                <a:solidFill>
                  <a:schemeClr val="tx1"/>
                </a:solidFill>
                <a:latin typeface="Garamond" pitchFamily="18" charset="0"/>
              </a:defRPr>
            </a:lvl6pPr>
            <a:lvl7pPr marL="2971800" indent="-228600" fontAlgn="base">
              <a:spcBef>
                <a:spcPct val="0"/>
              </a:spcBef>
              <a:spcAft>
                <a:spcPct val="0"/>
              </a:spcAft>
              <a:defRPr b="1">
                <a:solidFill>
                  <a:schemeClr val="tx1"/>
                </a:solidFill>
                <a:latin typeface="Garamond" pitchFamily="18" charset="0"/>
              </a:defRPr>
            </a:lvl7pPr>
            <a:lvl8pPr marL="3429000" indent="-228600" fontAlgn="base">
              <a:spcBef>
                <a:spcPct val="0"/>
              </a:spcBef>
              <a:spcAft>
                <a:spcPct val="0"/>
              </a:spcAft>
              <a:defRPr b="1">
                <a:solidFill>
                  <a:schemeClr val="tx1"/>
                </a:solidFill>
                <a:latin typeface="Garamond" pitchFamily="18" charset="0"/>
              </a:defRPr>
            </a:lvl8pPr>
            <a:lvl9pPr marL="3886200" indent="-228600" fontAlgn="base">
              <a:spcBef>
                <a:spcPct val="0"/>
              </a:spcBef>
              <a:spcAft>
                <a:spcPct val="0"/>
              </a:spcAft>
              <a:defRPr b="1">
                <a:solidFill>
                  <a:schemeClr val="tx1"/>
                </a:solidFill>
                <a:latin typeface="Garamond" pitchFamily="18" charset="0"/>
              </a:defRPr>
            </a:lvl9pPr>
          </a:lstStyle>
          <a:p>
            <a:pPr eaLnBrk="1" hangingPunct="1">
              <a:buClr>
                <a:srgbClr val="002060"/>
              </a:buClr>
              <a:buFont typeface="Wingdings" pitchFamily="2" charset="2"/>
              <a:buChar char="§"/>
              <a:defRPr/>
            </a:pPr>
            <a:r>
              <a:rPr lang="en-GB" sz="22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Choice set: number of alternatives (baseline and reference levels</a:t>
            </a:r>
            <a:r>
              <a:rPr lang="en-GB" sz="22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r>
              <a:rPr lang="en-GB" sz="22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a:t>
            </a:r>
          </a:p>
          <a:p>
            <a:pPr marL="355600" indent="-355600" eaLnBrk="1" hangingPunct="1">
              <a:buClr>
                <a:srgbClr val="002060"/>
              </a:buClr>
              <a:defRPr/>
            </a:pPr>
            <a:r>
              <a:rPr lang="en-GB" sz="22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r>
              <a:rPr lang="en-GB" sz="22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MRAEP </a:t>
            </a:r>
            <a:r>
              <a:rPr lang="en-GB" sz="2200" b="0" dirty="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“farmland abandonment in Mediterranean Upland</a:t>
            </a:r>
            <a:r>
              <a:rPr lang="en-GB" sz="2200" b="0" dirty="0">
                <a:effectLst>
                  <a:outerShdw blurRad="38100" dist="38100" dir="2700000" algn="tl">
                    <a:srgbClr val="C0C0C0"/>
                  </a:outerShdw>
                </a:effectLst>
                <a:latin typeface="Tahoma" pitchFamily="34" charset="0"/>
                <a:ea typeface="Arial Unicode MS" pitchFamily="34" charset="-128"/>
                <a:cs typeface="Arial Unicode MS" pitchFamily="34" charset="-128"/>
              </a:rPr>
              <a:t>”</a:t>
            </a:r>
            <a:r>
              <a:rPr lang="en-GB" sz="22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endParaRPr lang="en-GB" sz="22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endParaRPr>
          </a:p>
        </p:txBody>
      </p:sp>
      <p:pic>
        <p:nvPicPr>
          <p:cNvPr id="5325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941513"/>
            <a:ext cx="7561262" cy="368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ângulo 8"/>
          <p:cNvSpPr/>
          <p:nvPr/>
        </p:nvSpPr>
        <p:spPr>
          <a:xfrm>
            <a:off x="169863" y="1268413"/>
            <a:ext cx="8126412" cy="403225"/>
          </a:xfrm>
          <a:prstGeom prst="rect">
            <a:avLst/>
          </a:prstGeom>
          <a:noFill/>
          <a:ln>
            <a:noFill/>
          </a:ln>
          <a:effectLst/>
        </p:spPr>
        <p:txBody>
          <a:bodyPr lIns="90000" tIns="46800" rIns="90000" bIns="46800" anchor="ctr">
            <a:spAutoFit/>
          </a:bodyPr>
          <a:lstStyle/>
          <a:p>
            <a:pPr marL="342900" indent="-342900" eaLnBrk="1" hangingPunct="1">
              <a:spcBef>
                <a:spcPct val="50000"/>
              </a:spcBef>
              <a:buClr>
                <a:srgbClr val="C00000"/>
              </a:buClr>
              <a:buFont typeface="Arial" pitchFamily="34" charset="0"/>
              <a:buChar char="•"/>
              <a:tabLst>
                <a:tab pos="1346200" algn="l"/>
              </a:tabLst>
              <a:defRPr/>
            </a:pP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Example of choice set</a:t>
            </a:r>
          </a:p>
        </p:txBody>
      </p:sp>
    </p:spTree>
    <p:extLst>
      <p:ext uri="{BB962C8B-B14F-4D97-AF65-F5344CB8AC3E}">
        <p14:creationId xmlns:p14="http://schemas.microsoft.com/office/powerpoint/2010/main" val="3833335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4763"/>
            <a:ext cx="7451725" cy="371476"/>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Implementation of the Pilot survey </a:t>
            </a:r>
            <a:endParaRPr lang="en-GB" dirty="0">
              <a:solidFill>
                <a:srgbClr val="777777"/>
              </a:solidFill>
              <a:effectLst>
                <a:outerShdw blurRad="38100" dist="38100" dir="2700000" algn="tl">
                  <a:srgbClr val="C0C0C0"/>
                </a:outerShdw>
              </a:effectLst>
              <a:latin typeface="Calibri" pitchFamily="34" charset="0"/>
            </a:endParaRPr>
          </a:p>
        </p:txBody>
      </p:sp>
      <p:sp>
        <p:nvSpPr>
          <p:cNvPr id="54275"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 name="Rectângulo 3"/>
          <p:cNvSpPr/>
          <p:nvPr/>
        </p:nvSpPr>
        <p:spPr>
          <a:xfrm>
            <a:off x="188913" y="1258888"/>
            <a:ext cx="8456612" cy="2709862"/>
          </a:xfrm>
          <a:prstGeom prst="rect">
            <a:avLst/>
          </a:prstGeom>
          <a:noFill/>
          <a:ln>
            <a:noFill/>
          </a:ln>
          <a:effectLst/>
        </p:spPr>
        <p:txBody>
          <a:bodyPr lIns="90000" tIns="46800" rIns="90000" bIns="46800" anchor="ctr">
            <a:spAutoFit/>
          </a:bodyPr>
          <a:lstStyle/>
          <a:p>
            <a:pPr eaLnBrk="1" hangingPunct="1">
              <a:spcBef>
                <a:spcPct val="50000"/>
              </a:spcBef>
              <a:buClr>
                <a:srgbClr val="C00000"/>
              </a:buClr>
              <a:tabLst>
                <a:tab pos="1346200" algn="l"/>
              </a:tabLst>
              <a:defRPr/>
            </a:pPr>
            <a:r>
              <a:rPr lang="en-US" sz="2000" dirty="0">
                <a:solidFill>
                  <a:srgbClr val="C0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Three samples for 300 valid interviews each have been selected</a:t>
            </a:r>
          </a:p>
          <a:p>
            <a:pPr marL="457200" indent="-457200" eaLnBrk="1" hangingPunct="1">
              <a:spcBef>
                <a:spcPct val="50000"/>
              </a:spcBef>
              <a:buClr>
                <a:srgbClr val="C00000"/>
              </a:buClr>
              <a:buFont typeface="+mj-lt"/>
              <a:buAutoNum type="alphaLcParenR"/>
              <a:tabLst>
                <a:tab pos="1346200" algn="l"/>
              </a:tabLst>
              <a:defRPr/>
            </a:pP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Face-to-face interviews with CAPI (computer assisted personal interviews), carry out in the Metropolitan area of Lisbon (PT)</a:t>
            </a:r>
          </a:p>
          <a:p>
            <a:pPr marL="457200" indent="-457200" eaLnBrk="1" hangingPunct="1">
              <a:spcBef>
                <a:spcPct val="50000"/>
              </a:spcBef>
              <a:buClr>
                <a:srgbClr val="C00000"/>
              </a:buClr>
              <a:buFont typeface="+mj-lt"/>
              <a:buAutoNum type="alphaLcParenR"/>
              <a:tabLst>
                <a:tab pos="1346200" algn="l"/>
              </a:tabLst>
              <a:defRPr/>
            </a:pP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Panel web-base (one-line) administrated for national population of Portugal</a:t>
            </a:r>
          </a:p>
          <a:p>
            <a:pPr marL="457200" indent="-457200" eaLnBrk="1" hangingPunct="1">
              <a:spcBef>
                <a:spcPct val="50000"/>
              </a:spcBef>
              <a:buClr>
                <a:srgbClr val="C00000"/>
              </a:buClr>
              <a:buFont typeface="+mj-lt"/>
              <a:buAutoNum type="alphaLcParenR"/>
              <a:tabLst>
                <a:tab pos="1346200" algn="l"/>
              </a:tabLst>
              <a:defRPr/>
            </a:pP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Panel web-base (one-line) administrated for national population of Germany</a:t>
            </a:r>
          </a:p>
        </p:txBody>
      </p:sp>
      <p:sp>
        <p:nvSpPr>
          <p:cNvPr id="5" name="Text Box 10"/>
          <p:cNvSpPr txBox="1">
            <a:spLocks noChangeArrowheads="1"/>
          </p:cNvSpPr>
          <p:nvPr/>
        </p:nvSpPr>
        <p:spPr bwMode="auto">
          <a:xfrm>
            <a:off x="14288" y="307975"/>
            <a:ext cx="8805862" cy="771525"/>
          </a:xfrm>
          <a:prstGeom prst="rect">
            <a:avLst/>
          </a:prstGeom>
          <a:noFill/>
          <a:ln>
            <a:noFill/>
          </a:ln>
          <a:effectLst/>
          <a:extLst/>
        </p:spPr>
        <p:txBody>
          <a:bodyPr lIns="90000" tIns="46800" rIns="90000" bIns="46800" anchor="ctr">
            <a:spAutoFit/>
          </a:bodyPr>
          <a:lstStyle>
            <a:lvl1pPr marL="342900" indent="-342900">
              <a:defRPr b="1">
                <a:solidFill>
                  <a:schemeClr val="tx1"/>
                </a:solidFill>
                <a:latin typeface="Garamond" pitchFamily="18" charset="0"/>
              </a:defRPr>
            </a:lvl1pPr>
            <a:lvl2pPr marL="742950" indent="-285750">
              <a:defRPr b="1">
                <a:solidFill>
                  <a:schemeClr val="tx1"/>
                </a:solidFill>
                <a:latin typeface="Garamond" pitchFamily="18" charset="0"/>
              </a:defRPr>
            </a:lvl2pPr>
            <a:lvl3pPr marL="1143000" indent="-228600">
              <a:defRPr b="1">
                <a:solidFill>
                  <a:schemeClr val="tx1"/>
                </a:solidFill>
                <a:latin typeface="Garamond" pitchFamily="18" charset="0"/>
              </a:defRPr>
            </a:lvl3pPr>
            <a:lvl4pPr marL="1600200" indent="-228600">
              <a:defRPr b="1">
                <a:solidFill>
                  <a:schemeClr val="tx1"/>
                </a:solidFill>
                <a:latin typeface="Garamond" pitchFamily="18" charset="0"/>
              </a:defRPr>
            </a:lvl4pPr>
            <a:lvl5pPr marL="2057400" indent="-228600">
              <a:defRPr b="1">
                <a:solidFill>
                  <a:schemeClr val="tx1"/>
                </a:solidFill>
                <a:latin typeface="Garamond" pitchFamily="18" charset="0"/>
              </a:defRPr>
            </a:lvl5pPr>
            <a:lvl6pPr marL="2514600" indent="-228600" fontAlgn="base">
              <a:spcBef>
                <a:spcPct val="0"/>
              </a:spcBef>
              <a:spcAft>
                <a:spcPct val="0"/>
              </a:spcAft>
              <a:defRPr b="1">
                <a:solidFill>
                  <a:schemeClr val="tx1"/>
                </a:solidFill>
                <a:latin typeface="Garamond" pitchFamily="18" charset="0"/>
              </a:defRPr>
            </a:lvl6pPr>
            <a:lvl7pPr marL="2971800" indent="-228600" fontAlgn="base">
              <a:spcBef>
                <a:spcPct val="0"/>
              </a:spcBef>
              <a:spcAft>
                <a:spcPct val="0"/>
              </a:spcAft>
              <a:defRPr b="1">
                <a:solidFill>
                  <a:schemeClr val="tx1"/>
                </a:solidFill>
                <a:latin typeface="Garamond" pitchFamily="18" charset="0"/>
              </a:defRPr>
            </a:lvl7pPr>
            <a:lvl8pPr marL="3429000" indent="-228600" fontAlgn="base">
              <a:spcBef>
                <a:spcPct val="0"/>
              </a:spcBef>
              <a:spcAft>
                <a:spcPct val="0"/>
              </a:spcAft>
              <a:defRPr b="1">
                <a:solidFill>
                  <a:schemeClr val="tx1"/>
                </a:solidFill>
                <a:latin typeface="Garamond" pitchFamily="18" charset="0"/>
              </a:defRPr>
            </a:lvl8pPr>
            <a:lvl9pPr marL="3886200" indent="-228600" fontAlgn="base">
              <a:spcBef>
                <a:spcPct val="0"/>
              </a:spcBef>
              <a:spcAft>
                <a:spcPct val="0"/>
              </a:spcAft>
              <a:defRPr b="1">
                <a:solidFill>
                  <a:schemeClr val="tx1"/>
                </a:solidFill>
                <a:latin typeface="Garamond" pitchFamily="18" charset="0"/>
              </a:defRPr>
            </a:lvl9pPr>
          </a:lstStyle>
          <a:p>
            <a:pPr eaLnBrk="1" hangingPunct="1">
              <a:buClr>
                <a:srgbClr val="002060"/>
              </a:buClr>
              <a:buFont typeface="Wingdings" pitchFamily="2" charset="2"/>
              <a:buChar char="§"/>
              <a:defRPr/>
            </a:pPr>
            <a:r>
              <a:rPr lang="en-GB" sz="22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Test at pilot level of the questionnaire for–Samples</a:t>
            </a:r>
          </a:p>
          <a:p>
            <a:pPr marL="355600" indent="-355600" eaLnBrk="1" hangingPunct="1">
              <a:buClr>
                <a:srgbClr val="002060"/>
              </a:buClr>
              <a:defRPr/>
            </a:pPr>
            <a:r>
              <a:rPr lang="en-GB" sz="22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r>
              <a:rPr lang="en-GB" sz="2200" b="0" dirty="0" smtClean="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MRAEP </a:t>
            </a:r>
            <a:r>
              <a:rPr lang="en-GB" sz="2200" b="0" dirty="0">
                <a:solidFill>
                  <a:srgbClr val="336699"/>
                </a:solidFill>
                <a:effectLst>
                  <a:outerShdw blurRad="38100" dist="38100" dir="2700000" algn="tl">
                    <a:srgbClr val="C0C0C0"/>
                  </a:outerShdw>
                </a:effectLst>
                <a:latin typeface="Tahoma" pitchFamily="34" charset="0"/>
                <a:ea typeface="Arial Unicode MS" pitchFamily="34" charset="-128"/>
                <a:cs typeface="Arial Unicode MS" pitchFamily="34" charset="-128"/>
              </a:rPr>
              <a:t>“farmland abandonment in Mediterranean Upland</a:t>
            </a:r>
            <a:r>
              <a:rPr lang="en-GB" sz="2200" b="0" dirty="0">
                <a:effectLst>
                  <a:outerShdw blurRad="38100" dist="38100" dir="2700000" algn="tl">
                    <a:srgbClr val="C0C0C0"/>
                  </a:outerShdw>
                </a:effectLst>
                <a:latin typeface="Tahoma" pitchFamily="34" charset="0"/>
                <a:ea typeface="Arial Unicode MS" pitchFamily="34" charset="-128"/>
                <a:cs typeface="Arial Unicode MS" pitchFamily="34" charset="-128"/>
              </a:rPr>
              <a:t>”</a:t>
            </a:r>
            <a:r>
              <a:rPr lang="en-GB" sz="2200" b="0" dirty="0" smtClean="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 </a:t>
            </a:r>
            <a:endParaRPr lang="en-GB" sz="2200" b="0" dirty="0">
              <a:solidFill>
                <a:srgbClr val="990000"/>
              </a:solidFill>
              <a:effectLst>
                <a:outerShdw blurRad="38100" dist="38100" dir="2700000" algn="tl">
                  <a:srgbClr val="C0C0C0"/>
                </a:outerShdw>
              </a:effectLst>
              <a:latin typeface="Tahoma" pitchFamily="34" charset="0"/>
              <a:ea typeface="Arial Unicode MS" pitchFamily="34" charset="-128"/>
              <a:cs typeface="Arial Unicode MS" pitchFamily="34" charset="-128"/>
            </a:endParaRPr>
          </a:p>
        </p:txBody>
      </p:sp>
      <p:sp>
        <p:nvSpPr>
          <p:cNvPr id="6" name="Rectângulo 5"/>
          <p:cNvSpPr/>
          <p:nvPr/>
        </p:nvSpPr>
        <p:spPr>
          <a:xfrm>
            <a:off x="468313" y="4149725"/>
            <a:ext cx="8456612" cy="2247900"/>
          </a:xfrm>
          <a:prstGeom prst="rect">
            <a:avLst/>
          </a:prstGeom>
          <a:noFill/>
          <a:ln>
            <a:noFill/>
          </a:ln>
          <a:effectLst/>
        </p:spPr>
        <p:txBody>
          <a:bodyPr lIns="90000" tIns="46800" rIns="90000" bIns="46800" anchor="ctr">
            <a:spAutoFit/>
          </a:bodyPr>
          <a:lstStyle/>
          <a:p>
            <a:pPr eaLnBrk="1" hangingPunct="1">
              <a:spcBef>
                <a:spcPct val="50000"/>
              </a:spcBef>
              <a:buClr>
                <a:srgbClr val="C00000"/>
              </a:buClr>
              <a:tabLst>
                <a:tab pos="1346200" algn="l"/>
              </a:tabLst>
              <a:defRPr/>
            </a:pPr>
            <a:r>
              <a:rPr lang="en-US" sz="2000" dirty="0">
                <a:solidFill>
                  <a:srgbClr val="C0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Criteria for sampling selection:</a:t>
            </a:r>
          </a:p>
          <a:p>
            <a:pPr eaLnBrk="1" hangingPunct="1">
              <a:spcBef>
                <a:spcPct val="50000"/>
              </a:spcBef>
              <a:buClr>
                <a:srgbClr val="C00000"/>
              </a:buClr>
              <a:tabLst>
                <a:tab pos="1346200" algn="l"/>
              </a:tabLst>
              <a:defRPr/>
            </a:pPr>
            <a:r>
              <a:rPr lang="en-US" sz="2000" dirty="0">
                <a:solidFill>
                  <a:srgbClr val="C0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1. </a:t>
            </a: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Stratified samples have been selected</a:t>
            </a:r>
          </a:p>
          <a:p>
            <a:pPr marL="457200" indent="-457200" eaLnBrk="1" hangingPunct="1">
              <a:spcBef>
                <a:spcPct val="50000"/>
              </a:spcBef>
              <a:buClr>
                <a:srgbClr val="C00000"/>
              </a:buClr>
              <a:buFont typeface="+mj-lt"/>
              <a:buAutoNum type="alphaLcParenR"/>
              <a:tabLst>
                <a:tab pos="1346200" algn="l"/>
              </a:tabLst>
              <a:defRPr/>
            </a:pP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Age, gender</a:t>
            </a:r>
          </a:p>
          <a:p>
            <a:pPr marL="457200" indent="-457200" eaLnBrk="1" hangingPunct="1">
              <a:spcBef>
                <a:spcPct val="50000"/>
              </a:spcBef>
              <a:buClr>
                <a:srgbClr val="C00000"/>
              </a:buClr>
              <a:buFont typeface="+mj-lt"/>
              <a:buAutoNum type="alphaLcParenR"/>
              <a:tabLst>
                <a:tab pos="1346200" algn="l"/>
              </a:tabLst>
              <a:defRPr/>
            </a:pPr>
            <a:r>
              <a:rPr lang="en-US" sz="2000" dirty="0">
                <a:solidFill>
                  <a:srgbClr val="C0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&amp; c) </a:t>
            </a: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Age, Gender, NUTS2</a:t>
            </a:r>
          </a:p>
          <a:p>
            <a:pPr eaLnBrk="1" hangingPunct="1">
              <a:spcBef>
                <a:spcPct val="50000"/>
              </a:spcBef>
              <a:buClr>
                <a:srgbClr val="C00000"/>
              </a:buClr>
              <a:tabLst>
                <a:tab pos="1346200" algn="l"/>
              </a:tabLst>
              <a:defRPr/>
            </a:pPr>
            <a:r>
              <a:rPr lang="en-US" sz="2000" dirty="0">
                <a:solidFill>
                  <a:srgbClr val="C00000"/>
                </a:solidFill>
                <a:effectLst>
                  <a:outerShdw blurRad="38100" dist="38100" dir="2700000" algn="tl">
                    <a:srgbClr val="C0C0C0"/>
                  </a:outerShdw>
                </a:effectLst>
                <a:latin typeface="Tahoma" pitchFamily="34" charset="0"/>
                <a:ea typeface="Arial Unicode MS" pitchFamily="34" charset="-128"/>
                <a:cs typeface="Arial Unicode MS" pitchFamily="34" charset="-128"/>
              </a:rPr>
              <a:t>2. </a:t>
            </a:r>
            <a:r>
              <a:rPr lang="en-US" sz="2000" dirty="0">
                <a:effectLst>
                  <a:outerShdw blurRad="38100" dist="38100" dir="2700000" algn="tl">
                    <a:srgbClr val="C0C0C0"/>
                  </a:outerShdw>
                </a:effectLst>
                <a:latin typeface="Tahoma" pitchFamily="34" charset="0"/>
                <a:ea typeface="Arial Unicode MS" pitchFamily="34" charset="-128"/>
                <a:cs typeface="Arial Unicode MS" pitchFamily="34" charset="-128"/>
              </a:rPr>
              <a:t>Individual with 18 years old in charge of household expenses</a:t>
            </a:r>
          </a:p>
        </p:txBody>
      </p:sp>
    </p:spTree>
    <p:extLst>
      <p:ext uri="{BB962C8B-B14F-4D97-AF65-F5344CB8AC3E}">
        <p14:creationId xmlns:p14="http://schemas.microsoft.com/office/powerpoint/2010/main" val="14779186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2"/>
          <p:cNvSpPr>
            <a:spLocks noChangeShapeType="1"/>
          </p:cNvSpPr>
          <p:nvPr/>
        </p:nvSpPr>
        <p:spPr bwMode="auto">
          <a:xfrm>
            <a:off x="0" y="333375"/>
            <a:ext cx="7524750" cy="0"/>
          </a:xfrm>
          <a:prstGeom prst="line">
            <a:avLst/>
          </a:prstGeom>
          <a:noFill/>
          <a:ln w="12700">
            <a:solidFill>
              <a:srgbClr val="5F5F5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 name="Text Box 3"/>
          <p:cNvSpPr txBox="1">
            <a:spLocks noChangeArrowheads="1"/>
          </p:cNvSpPr>
          <p:nvPr/>
        </p:nvSpPr>
        <p:spPr bwMode="auto">
          <a:xfrm>
            <a:off x="0" y="-4763"/>
            <a:ext cx="7451725" cy="371476"/>
          </a:xfrm>
          <a:prstGeom prst="rect">
            <a:avLst/>
          </a:prstGeom>
          <a:noFill/>
          <a:ln>
            <a:noFill/>
          </a:ln>
          <a:effectLst/>
          <a:extLst/>
        </p:spPr>
        <p:txBody>
          <a:bodyPr lIns="90000" tIns="46800" rIns="90000" bIns="46800" anchor="b">
            <a:spAutoFit/>
          </a:bodyPr>
          <a:lstStyle>
            <a:lvl1pPr>
              <a:defRPr>
                <a:solidFill>
                  <a:schemeClr val="tx1"/>
                </a:solidFill>
                <a:latin typeface="Arial" charset="0"/>
              </a:defRPr>
            </a:lvl1pPr>
            <a:lvl2pPr marL="877888" indent="-342900">
              <a:defRPr>
                <a:solidFill>
                  <a:schemeClr val="tx1"/>
                </a:solidFill>
                <a:latin typeface="Arial" charset="0"/>
              </a:defRPr>
            </a:lvl2pPr>
            <a:lvl3pPr marL="1400175" indent="-342900">
              <a:defRPr>
                <a:solidFill>
                  <a:schemeClr val="tx1"/>
                </a:solidFill>
                <a:latin typeface="Arial" charset="0"/>
              </a:defRPr>
            </a:lvl3pPr>
            <a:lvl4pPr marL="1922463" indent="-342900">
              <a:defRPr>
                <a:solidFill>
                  <a:schemeClr val="tx1"/>
                </a:solidFill>
                <a:latin typeface="Arial" charset="0"/>
              </a:defRPr>
            </a:lvl4pPr>
            <a:lvl5pPr marL="2444750" indent="-342900">
              <a:defRPr>
                <a:solidFill>
                  <a:schemeClr val="tx1"/>
                </a:solidFill>
                <a:latin typeface="Arial" charset="0"/>
              </a:defRPr>
            </a:lvl5pPr>
            <a:lvl6pPr marL="2901950" indent="-342900" fontAlgn="base">
              <a:spcBef>
                <a:spcPct val="0"/>
              </a:spcBef>
              <a:spcAft>
                <a:spcPct val="0"/>
              </a:spcAft>
              <a:defRPr>
                <a:solidFill>
                  <a:schemeClr val="tx1"/>
                </a:solidFill>
                <a:latin typeface="Arial" charset="0"/>
              </a:defRPr>
            </a:lvl6pPr>
            <a:lvl7pPr marL="3359150" indent="-342900" fontAlgn="base">
              <a:spcBef>
                <a:spcPct val="0"/>
              </a:spcBef>
              <a:spcAft>
                <a:spcPct val="0"/>
              </a:spcAft>
              <a:defRPr>
                <a:solidFill>
                  <a:schemeClr val="tx1"/>
                </a:solidFill>
                <a:latin typeface="Arial" charset="0"/>
              </a:defRPr>
            </a:lvl7pPr>
            <a:lvl8pPr marL="3816350" indent="-342900" fontAlgn="base">
              <a:spcBef>
                <a:spcPct val="0"/>
              </a:spcBef>
              <a:spcAft>
                <a:spcPct val="0"/>
              </a:spcAft>
              <a:defRPr>
                <a:solidFill>
                  <a:schemeClr val="tx1"/>
                </a:solidFill>
                <a:latin typeface="Arial" charset="0"/>
              </a:defRPr>
            </a:lvl8pPr>
            <a:lvl9pPr marL="4273550" indent="-342900" fontAlgn="base">
              <a:spcBef>
                <a:spcPct val="0"/>
              </a:spcBef>
              <a:spcAft>
                <a:spcPct val="0"/>
              </a:spcAft>
              <a:defRPr>
                <a:solidFill>
                  <a:schemeClr val="tx1"/>
                </a:solidFill>
                <a:latin typeface="Arial" charset="0"/>
              </a:defRPr>
            </a:lvl9pPr>
          </a:lstStyle>
          <a:p>
            <a:pPr eaLnBrk="1" hangingPunct="1">
              <a:buClr>
                <a:srgbClr val="990000"/>
              </a:buClr>
              <a:defRPr/>
            </a:pPr>
            <a:r>
              <a:rPr lang="en-GB" dirty="0" smtClean="0">
                <a:solidFill>
                  <a:srgbClr val="777777"/>
                </a:solidFill>
                <a:effectLst>
                  <a:outerShdw blurRad="38100" dist="38100" dir="2700000" algn="tl">
                    <a:srgbClr val="C0C0C0"/>
                  </a:outerShdw>
                </a:effectLst>
                <a:latin typeface="Calibri" pitchFamily="34" charset="0"/>
              </a:rPr>
              <a:t>Multi-country preferences for the PG</a:t>
            </a:r>
            <a:endParaRPr lang="en-GB" dirty="0">
              <a:solidFill>
                <a:srgbClr val="777777"/>
              </a:solidFill>
              <a:effectLst>
                <a:outerShdw blurRad="38100" dist="38100" dir="2700000" algn="tl">
                  <a:srgbClr val="C0C0C0"/>
                </a:outerShdw>
              </a:effectLst>
              <a:latin typeface="Calibri" pitchFamily="34" charset="0"/>
            </a:endParaRPr>
          </a:p>
        </p:txBody>
      </p:sp>
      <p:graphicFrame>
        <p:nvGraphicFramePr>
          <p:cNvPr id="4" name="Tabela 1"/>
          <p:cNvGraphicFramePr>
            <a:graphicFrameLocks noGrp="1"/>
          </p:cNvGraphicFramePr>
          <p:nvPr/>
        </p:nvGraphicFramePr>
        <p:xfrm>
          <a:off x="125413" y="1196975"/>
          <a:ext cx="8569325" cy="4895856"/>
        </p:xfrm>
        <a:graphic>
          <a:graphicData uri="http://schemas.openxmlformats.org/drawingml/2006/table">
            <a:tbl>
              <a:tblPr firstRow="1" firstCol="1" bandRow="1">
                <a:tableStyleId>{5C22544A-7EE6-4342-B048-85BDC9FD1C3A}</a:tableStyleId>
              </a:tblPr>
              <a:tblGrid>
                <a:gridCol w="2331789">
                  <a:extLst>
                    <a:ext uri="{9D8B030D-6E8A-4147-A177-3AD203B41FA5}">
                      <a16:colId xmlns:a16="http://schemas.microsoft.com/office/drawing/2014/main" val="20000"/>
                    </a:ext>
                  </a:extLst>
                </a:gridCol>
                <a:gridCol w="1102574">
                  <a:extLst>
                    <a:ext uri="{9D8B030D-6E8A-4147-A177-3AD203B41FA5}">
                      <a16:colId xmlns:a16="http://schemas.microsoft.com/office/drawing/2014/main" val="20001"/>
                    </a:ext>
                  </a:extLst>
                </a:gridCol>
                <a:gridCol w="1145793">
                  <a:extLst>
                    <a:ext uri="{9D8B030D-6E8A-4147-A177-3AD203B41FA5}">
                      <a16:colId xmlns:a16="http://schemas.microsoft.com/office/drawing/2014/main" val="20002"/>
                    </a:ext>
                  </a:extLst>
                </a:gridCol>
                <a:gridCol w="997041">
                  <a:extLst>
                    <a:ext uri="{9D8B030D-6E8A-4147-A177-3AD203B41FA5}">
                      <a16:colId xmlns:a16="http://schemas.microsoft.com/office/drawing/2014/main" val="20003"/>
                    </a:ext>
                  </a:extLst>
                </a:gridCol>
                <a:gridCol w="997041">
                  <a:extLst>
                    <a:ext uri="{9D8B030D-6E8A-4147-A177-3AD203B41FA5}">
                      <a16:colId xmlns:a16="http://schemas.microsoft.com/office/drawing/2014/main" val="20004"/>
                    </a:ext>
                  </a:extLst>
                </a:gridCol>
                <a:gridCol w="998046">
                  <a:extLst>
                    <a:ext uri="{9D8B030D-6E8A-4147-A177-3AD203B41FA5}">
                      <a16:colId xmlns:a16="http://schemas.microsoft.com/office/drawing/2014/main" val="20005"/>
                    </a:ext>
                  </a:extLst>
                </a:gridCol>
                <a:gridCol w="997041">
                  <a:extLst>
                    <a:ext uri="{9D8B030D-6E8A-4147-A177-3AD203B41FA5}">
                      <a16:colId xmlns:a16="http://schemas.microsoft.com/office/drawing/2014/main" val="20006"/>
                    </a:ext>
                  </a:extLst>
                </a:gridCol>
              </a:tblGrid>
              <a:tr h="349704">
                <a:tc>
                  <a:txBody>
                    <a:bodyPr/>
                    <a:lstStyle/>
                    <a:p>
                      <a:pPr marL="0" algn="ctr" defTabSz="914400" rtl="0" eaLnBrk="1" latinLnBrk="0" hangingPunct="1">
                        <a:lnSpc>
                          <a:spcPct val="115000"/>
                        </a:lnSpc>
                        <a:spcAft>
                          <a:spcPts val="0"/>
                        </a:spcAft>
                      </a:pPr>
                      <a:r>
                        <a:rPr lang="en-US" sz="1400" kern="1200" dirty="0" err="1">
                          <a:solidFill>
                            <a:schemeClr val="tx1"/>
                          </a:solidFill>
                          <a:effectLst/>
                          <a:latin typeface="Calibri" pitchFamily="34" charset="0"/>
                          <a:ea typeface="+mn-ea"/>
                          <a:cs typeface="+mn-cs"/>
                        </a:rPr>
                        <a:t>PGaE</a:t>
                      </a:r>
                      <a:endParaRPr lang="en-US" sz="1400" kern="1200" dirty="0">
                        <a:solidFill>
                          <a:schemeClr val="tx1"/>
                        </a:solidFill>
                        <a:effectLst/>
                        <a:latin typeface="Calibri" pitchFamily="34" charset="0"/>
                        <a:ea typeface="+mn-ea"/>
                        <a:cs typeface="+mn-cs"/>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algn="ctr" defTabSz="914400" rtl="0" eaLnBrk="1" latinLnBrk="0" hangingPunct="1">
                        <a:lnSpc>
                          <a:spcPct val="115000"/>
                        </a:lnSpc>
                        <a:spcAft>
                          <a:spcPts val="0"/>
                        </a:spcAft>
                      </a:pPr>
                      <a:r>
                        <a:rPr lang="en-US" sz="1400" kern="1200" dirty="0">
                          <a:solidFill>
                            <a:schemeClr val="tx1"/>
                          </a:solidFill>
                          <a:effectLst/>
                          <a:latin typeface="Calibri" pitchFamily="34" charset="0"/>
                          <a:ea typeface="+mn-ea"/>
                          <a:cs typeface="+mn-cs"/>
                        </a:rPr>
                        <a:t>PT_F2F</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marL="0" algn="ctr" defTabSz="914400" rtl="0" eaLnBrk="1" latinLnBrk="0" hangingPunct="1">
                        <a:lnSpc>
                          <a:spcPct val="115000"/>
                        </a:lnSpc>
                        <a:spcAft>
                          <a:spcPts val="0"/>
                        </a:spcAft>
                      </a:pPr>
                      <a:r>
                        <a:rPr lang="en-US" sz="1400" kern="1200" dirty="0">
                          <a:solidFill>
                            <a:schemeClr val="tx1"/>
                          </a:solidFill>
                          <a:effectLst/>
                          <a:latin typeface="Calibri" pitchFamily="34" charset="0"/>
                          <a:ea typeface="+mn-ea"/>
                          <a:cs typeface="+mn-cs"/>
                        </a:rPr>
                        <a:t>PT_WEB</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marL="0" algn="ctr" defTabSz="914400" rtl="0" eaLnBrk="1" latinLnBrk="0" hangingPunct="1">
                        <a:lnSpc>
                          <a:spcPct val="115000"/>
                        </a:lnSpc>
                        <a:spcAft>
                          <a:spcPts val="0"/>
                        </a:spcAft>
                      </a:pPr>
                      <a:r>
                        <a:rPr lang="en-US" sz="1400" kern="1200" dirty="0">
                          <a:solidFill>
                            <a:schemeClr val="tx1"/>
                          </a:solidFill>
                          <a:effectLst/>
                          <a:latin typeface="Calibri" pitchFamily="34" charset="0"/>
                          <a:ea typeface="+mn-ea"/>
                          <a:cs typeface="+mn-cs"/>
                        </a:rPr>
                        <a:t>DE_WEB</a:t>
                      </a: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0"/>
                  </a:ext>
                </a:extLst>
              </a:tr>
              <a:tr h="349704">
                <a:tc>
                  <a:txBody>
                    <a:bodyPr/>
                    <a:lstStyle/>
                    <a:p>
                      <a:pPr>
                        <a:lnSpc>
                          <a:spcPct val="115000"/>
                        </a:lnSpc>
                        <a:spcAft>
                          <a:spcPts val="0"/>
                        </a:spcAft>
                      </a:pPr>
                      <a:r>
                        <a:rPr lang="en-US" sz="1400">
                          <a:solidFill>
                            <a:schemeClr val="tx1"/>
                          </a:solidFill>
                          <a:effectLst/>
                          <a:latin typeface="Calibri" pitchFamily="34" charset="0"/>
                        </a:rPr>
                        <a:t> </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MNL</a:t>
                      </a:r>
                      <a:endParaRPr lang="en-US" sz="1400" dirty="0">
                        <a:solidFill>
                          <a:schemeClr val="tx1"/>
                        </a:solidFill>
                        <a:effectLst/>
                        <a:latin typeface="Calibri" pitchFamily="34" charset="0"/>
                        <a:ea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RPL</a:t>
                      </a:r>
                      <a:endParaRPr lang="en-US" sz="1400" dirty="0">
                        <a:solidFill>
                          <a:srgbClr val="008080"/>
                        </a:solidFill>
                        <a:effectLst/>
                        <a:latin typeface="Calibri" pitchFamily="34" charset="0"/>
                        <a:ea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MNL</a:t>
                      </a:r>
                      <a:endParaRPr lang="en-US" sz="1400" dirty="0">
                        <a:solidFill>
                          <a:schemeClr val="tx1"/>
                        </a:solidFill>
                        <a:effectLst/>
                        <a:latin typeface="Calibri" pitchFamily="34" charset="0"/>
                        <a:ea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RPL</a:t>
                      </a:r>
                      <a:endParaRPr lang="en-US" sz="1400" dirty="0">
                        <a:solidFill>
                          <a:srgbClr val="008080"/>
                        </a:solidFill>
                        <a:effectLst/>
                        <a:latin typeface="Calibri" pitchFamily="34" charset="0"/>
                        <a:ea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a:solidFill>
                            <a:schemeClr val="tx1"/>
                          </a:solidFill>
                          <a:effectLst/>
                          <a:latin typeface="Calibri" pitchFamily="34" charset="0"/>
                        </a:rPr>
                        <a:t>MNL</a:t>
                      </a:r>
                      <a:endParaRPr lang="en-US" sz="1400">
                        <a:solidFill>
                          <a:schemeClr val="tx1"/>
                        </a:solidFill>
                        <a:effectLst/>
                        <a:latin typeface="Calibri" pitchFamily="34" charset="0"/>
                        <a:ea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RPL</a:t>
                      </a:r>
                      <a:endParaRPr lang="en-US" sz="1400" dirty="0">
                        <a:solidFill>
                          <a:srgbClr val="008080"/>
                        </a:solidFill>
                        <a:effectLst/>
                        <a:latin typeface="Calibri" pitchFamily="34" charset="0"/>
                        <a:ea typeface="Times New Roman"/>
                      </a:endParaRPr>
                    </a:p>
                  </a:txBody>
                  <a:tcPr marL="68583" marR="685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49704">
                <a:tc>
                  <a:txBody>
                    <a:bodyPr/>
                    <a:lstStyle/>
                    <a:p>
                      <a:pPr>
                        <a:lnSpc>
                          <a:spcPct val="115000"/>
                        </a:lnSpc>
                        <a:spcAft>
                          <a:spcPts val="0"/>
                        </a:spcAft>
                      </a:pPr>
                      <a:r>
                        <a:rPr lang="en-US" sz="1400">
                          <a:solidFill>
                            <a:schemeClr val="tx1"/>
                          </a:solidFill>
                          <a:effectLst/>
                          <a:latin typeface="Calibri" pitchFamily="34" charset="0"/>
                        </a:rPr>
                        <a:t>Landscape</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23</a:t>
                      </a:r>
                      <a:endParaRPr lang="en-US" sz="1400" dirty="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29</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a:solidFill>
                            <a:schemeClr val="tx1"/>
                          </a:solidFill>
                          <a:effectLst/>
                          <a:latin typeface="Calibri" pitchFamily="34" charset="0"/>
                        </a:rPr>
                        <a:t>29</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36</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a:solidFill>
                            <a:schemeClr val="tx1"/>
                          </a:solidFill>
                          <a:effectLst/>
                          <a:latin typeface="Calibri" pitchFamily="34" charset="0"/>
                        </a:rPr>
                        <a:t>27</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37</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IC-upper bond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lumMod val="50000"/>
                              <a:lumOff val="50000"/>
                            </a:schemeClr>
                          </a:solidFill>
                          <a:effectLst/>
                          <a:latin typeface="Calibri" pitchFamily="34" charset="0"/>
                        </a:rPr>
                        <a:t>29</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49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36</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50</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IC-lower bound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lumMod val="50000"/>
                              <a:lumOff val="50000"/>
                            </a:schemeClr>
                          </a:solidFill>
                          <a:effectLst/>
                          <a:latin typeface="Calibri" pitchFamily="34" charset="0"/>
                        </a:rPr>
                        <a:t>16</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21</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21</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23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23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49704">
                <a:tc>
                  <a:txBody>
                    <a:bodyPr/>
                    <a:lstStyle/>
                    <a:p>
                      <a:pPr>
                        <a:lnSpc>
                          <a:spcPct val="115000"/>
                        </a:lnSpc>
                        <a:spcAft>
                          <a:spcPts val="0"/>
                        </a:spcAft>
                      </a:pPr>
                      <a:r>
                        <a:rPr lang="en-US" sz="1400">
                          <a:solidFill>
                            <a:schemeClr val="tx1"/>
                          </a:solidFill>
                          <a:effectLst/>
                          <a:latin typeface="Calibri" pitchFamily="34" charset="0"/>
                        </a:rPr>
                        <a:t>Farmland Biodiversity</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26</a:t>
                      </a:r>
                      <a:endParaRPr lang="en-US" sz="1400" dirty="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29</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lumMod val="50000"/>
                              <a:lumOff val="50000"/>
                            </a:schemeClr>
                          </a:solidFill>
                          <a:effectLst/>
                          <a:latin typeface="Calibri" pitchFamily="34" charset="0"/>
                        </a:rPr>
                        <a:t>47</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54</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a:solidFill>
                            <a:schemeClr val="tx1"/>
                          </a:solidFill>
                          <a:effectLst/>
                          <a:latin typeface="Calibri" pitchFamily="34" charset="0"/>
                        </a:rPr>
                        <a:t>45</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59</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IC-upper bond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32</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58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69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56</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78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IC-lower bound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36</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34</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40</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49704">
                <a:tc>
                  <a:txBody>
                    <a:bodyPr/>
                    <a:lstStyle/>
                    <a:p>
                      <a:pPr>
                        <a:lnSpc>
                          <a:spcPct val="115000"/>
                        </a:lnSpc>
                        <a:spcAft>
                          <a:spcPts val="0"/>
                        </a:spcAft>
                      </a:pPr>
                      <a:r>
                        <a:rPr lang="en-US" sz="1400">
                          <a:solidFill>
                            <a:schemeClr val="tx1"/>
                          </a:solidFill>
                          <a:effectLst/>
                          <a:latin typeface="Calibri" pitchFamily="34" charset="0"/>
                        </a:rPr>
                        <a:t>Erosion control</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25</a:t>
                      </a:r>
                      <a:endParaRPr lang="en-US" sz="1400" dirty="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28</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23</a:t>
                      </a:r>
                      <a:endParaRPr lang="en-US" sz="1400" dirty="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23</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a:solidFill>
                            <a:schemeClr val="tx1"/>
                          </a:solidFill>
                          <a:effectLst/>
                          <a:latin typeface="Calibri" pitchFamily="34" charset="0"/>
                        </a:rPr>
                        <a:t>17</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19</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IC-upper bond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32</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31</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24</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30</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IC-lower bound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16</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10</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49704">
                <a:tc>
                  <a:txBody>
                    <a:bodyPr/>
                    <a:lstStyle/>
                    <a:p>
                      <a:pPr>
                        <a:lnSpc>
                          <a:spcPct val="115000"/>
                        </a:lnSpc>
                        <a:spcAft>
                          <a:spcPts val="0"/>
                        </a:spcAft>
                      </a:pPr>
                      <a:r>
                        <a:rPr lang="en-US" sz="1400">
                          <a:solidFill>
                            <a:schemeClr val="tx1"/>
                          </a:solidFill>
                          <a:effectLst/>
                          <a:latin typeface="Calibri" pitchFamily="34" charset="0"/>
                        </a:rPr>
                        <a:t>Fire risk reduction</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42</a:t>
                      </a:r>
                      <a:endParaRPr lang="en-US" sz="1400" dirty="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51</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chemeClr val="tx1"/>
                          </a:solidFill>
                          <a:effectLst/>
                          <a:latin typeface="Calibri" pitchFamily="34" charset="0"/>
                        </a:rPr>
                        <a:t>36</a:t>
                      </a:r>
                      <a:endParaRPr lang="en-US" sz="1400" dirty="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51</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a:solidFill>
                            <a:schemeClr val="tx1"/>
                          </a:solidFill>
                          <a:effectLst/>
                          <a:latin typeface="Calibri" pitchFamily="34" charset="0"/>
                        </a:rPr>
                        <a:t>20</a:t>
                      </a:r>
                      <a:endParaRPr lang="en-US" sz="1400">
                        <a:solidFill>
                          <a:schemeClr val="tx1"/>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1400" dirty="0">
                          <a:solidFill>
                            <a:srgbClr val="008080"/>
                          </a:solidFill>
                          <a:effectLst/>
                          <a:latin typeface="Calibri" pitchFamily="34" charset="0"/>
                        </a:rPr>
                        <a:t>23</a:t>
                      </a:r>
                      <a:endParaRPr lang="en-US" sz="1400" dirty="0">
                        <a:solidFill>
                          <a:srgbClr val="008080"/>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IC-upper bond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50</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62</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45</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65</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a:solidFill>
                            <a:schemeClr val="tx1">
                              <a:lumMod val="50000"/>
                              <a:lumOff val="50000"/>
                            </a:schemeClr>
                          </a:solidFill>
                          <a:effectLst/>
                          <a:latin typeface="Calibri" pitchFamily="34" charset="0"/>
                          <a:ea typeface="+mn-ea"/>
                          <a:cs typeface="+mn-cs"/>
                        </a:rPr>
                        <a:t>28</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35</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r h="349704">
                <a:tc>
                  <a:txBody>
                    <a:bodyPr/>
                    <a:lstStyle/>
                    <a:p>
                      <a:pPr>
                        <a:lnSpc>
                          <a:spcPct val="115000"/>
                        </a:lnSpc>
                        <a:spcAft>
                          <a:spcPts val="0"/>
                        </a:spcAft>
                      </a:pPr>
                      <a:r>
                        <a:rPr lang="en-US" sz="1400" dirty="0">
                          <a:solidFill>
                            <a:schemeClr val="tx1">
                              <a:lumMod val="50000"/>
                              <a:lumOff val="50000"/>
                            </a:schemeClr>
                          </a:solidFill>
                          <a:effectLst/>
                          <a:latin typeface="Calibri" pitchFamily="34" charset="0"/>
                        </a:rPr>
                        <a:t>IC-lower bound</a:t>
                      </a:r>
                      <a:endParaRPr lang="en-US" sz="1400" dirty="0">
                        <a:solidFill>
                          <a:schemeClr val="tx1">
                            <a:lumMod val="50000"/>
                            <a:lumOff val="50000"/>
                          </a:schemeClr>
                        </a:solidFill>
                        <a:effectLst/>
                        <a:latin typeface="Calibri" pitchFamily="34" charset="0"/>
                        <a:ea typeface="Times New Roman"/>
                      </a:endParaRP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39</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27</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36</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lnSpc>
                          <a:spcPct val="115000"/>
                        </a:lnSpc>
                        <a:spcAft>
                          <a:spcPts val="0"/>
                        </a:spcAft>
                      </a:pPr>
                      <a:r>
                        <a:rPr lang="en-US" sz="1400" kern="1200" dirty="0">
                          <a:solidFill>
                            <a:schemeClr val="tx1">
                              <a:lumMod val="50000"/>
                              <a:lumOff val="50000"/>
                            </a:schemeClr>
                          </a:solidFill>
                          <a:effectLst/>
                          <a:latin typeface="Calibri" pitchFamily="34" charset="0"/>
                          <a:ea typeface="+mn-ea"/>
                          <a:cs typeface="+mn-cs"/>
                        </a:rPr>
                        <a:t>13</a:t>
                      </a:r>
                    </a:p>
                  </a:txBody>
                  <a:tcPr marL="68583" marR="6858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3"/>
                  </a:ext>
                </a:extLst>
              </a:tr>
            </a:tbl>
          </a:graphicData>
        </a:graphic>
      </p:graphicFrame>
      <p:sp>
        <p:nvSpPr>
          <p:cNvPr id="5" name="Rectângulo 4"/>
          <p:cNvSpPr/>
          <p:nvPr/>
        </p:nvSpPr>
        <p:spPr>
          <a:xfrm>
            <a:off x="0" y="333375"/>
            <a:ext cx="8820150" cy="646113"/>
          </a:xfrm>
          <a:prstGeom prst="rect">
            <a:avLst/>
          </a:prstGeom>
          <a:noFill/>
          <a:ln>
            <a:noFill/>
          </a:ln>
          <a:effectLst/>
        </p:spPr>
        <p:txBody>
          <a:bodyPr lIns="90000" tIns="46800" rIns="90000" bIns="46800" anchor="ctr">
            <a:spAutoFit/>
          </a:bodyPr>
          <a:lstStyle/>
          <a:p>
            <a:pPr marL="268288" indent="-268288" eaLnBrk="1" hangingPunct="1">
              <a:spcBef>
                <a:spcPct val="50000"/>
              </a:spcBef>
              <a:buClr>
                <a:srgbClr val="C00000"/>
              </a:buClr>
              <a:buFont typeface="Arial" pitchFamily="34" charset="0"/>
              <a:buChar char="•"/>
              <a:defRPr/>
            </a:pPr>
            <a:r>
              <a:rPr lang="en-US" dirty="0">
                <a:effectLst>
                  <a:outerShdw blurRad="38100" dist="38100" dir="2700000" algn="tl">
                    <a:srgbClr val="C0C0C0"/>
                  </a:outerShdw>
                </a:effectLst>
                <a:latin typeface="Tahoma" pitchFamily="34" charset="0"/>
                <a:ea typeface="Arial Unicode MS" pitchFamily="34" charset="-128"/>
                <a:cs typeface="Arial Unicode MS" pitchFamily="34" charset="-128"/>
              </a:rPr>
              <a:t>Estimates for the attributes WTP (based on estimates for MNL and RPL specifications), values are in €</a:t>
            </a:r>
          </a:p>
        </p:txBody>
      </p:sp>
      <p:sp>
        <p:nvSpPr>
          <p:cNvPr id="6" name="Rectângulo 5"/>
          <p:cNvSpPr/>
          <p:nvPr/>
        </p:nvSpPr>
        <p:spPr>
          <a:xfrm>
            <a:off x="0" y="6581775"/>
            <a:ext cx="7451725" cy="276225"/>
          </a:xfrm>
          <a:prstGeom prst="rect">
            <a:avLst/>
          </a:prstGeom>
          <a:solidFill>
            <a:schemeClr val="accent3"/>
          </a:solidFill>
        </p:spPr>
        <p:txBody>
          <a:bodyPr>
            <a:spAutoFit/>
          </a:bodyPr>
          <a:lstStyle/>
          <a:p>
            <a:pPr eaLnBrk="1" hangingPunct="1">
              <a:defRPr/>
            </a:pPr>
            <a:r>
              <a:rPr lang="en-US" sz="1200" dirty="0">
                <a:latin typeface="Calibri" pitchFamily="34" charset="0"/>
              </a:rPr>
              <a:t>Note: Confidence Intervals (95% confidence level) </a:t>
            </a:r>
          </a:p>
        </p:txBody>
      </p:sp>
      <p:sp>
        <p:nvSpPr>
          <p:cNvPr id="7" name="Oval 6"/>
          <p:cNvSpPr>
            <a:spLocks noChangeArrowheads="1"/>
          </p:cNvSpPr>
          <p:nvPr/>
        </p:nvSpPr>
        <p:spPr bwMode="auto">
          <a:xfrm>
            <a:off x="2339975" y="1557338"/>
            <a:ext cx="1223963" cy="4608512"/>
          </a:xfrm>
          <a:prstGeom prst="ellipse">
            <a:avLst/>
          </a:prstGeom>
          <a:noFill/>
          <a:ln w="9525" algn="ctr">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b="1">
              <a:latin typeface="Garamond" panose="02020404030301010803" pitchFamily="18" charset="0"/>
            </a:endParaRPr>
          </a:p>
        </p:txBody>
      </p:sp>
      <p:sp>
        <p:nvSpPr>
          <p:cNvPr id="8" name="Oval 7"/>
          <p:cNvSpPr>
            <a:spLocks noChangeArrowheads="1"/>
          </p:cNvSpPr>
          <p:nvPr/>
        </p:nvSpPr>
        <p:spPr bwMode="auto">
          <a:xfrm>
            <a:off x="4572000" y="1509713"/>
            <a:ext cx="1223963" cy="4608512"/>
          </a:xfrm>
          <a:prstGeom prst="ellipse">
            <a:avLst/>
          </a:prstGeom>
          <a:noFill/>
          <a:ln w="9525" algn="ctr">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b="1">
              <a:latin typeface="Garamond" panose="02020404030301010803" pitchFamily="18" charset="0"/>
            </a:endParaRPr>
          </a:p>
        </p:txBody>
      </p:sp>
      <p:sp>
        <p:nvSpPr>
          <p:cNvPr id="9" name="Oval 8"/>
          <p:cNvSpPr>
            <a:spLocks noChangeArrowheads="1"/>
          </p:cNvSpPr>
          <p:nvPr/>
        </p:nvSpPr>
        <p:spPr bwMode="auto">
          <a:xfrm>
            <a:off x="6588125" y="1574800"/>
            <a:ext cx="1223963" cy="4608513"/>
          </a:xfrm>
          <a:prstGeom prst="ellipse">
            <a:avLst/>
          </a:prstGeom>
          <a:noFill/>
          <a:ln w="9525" algn="ctr">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PT" altLang="pt-PT" sz="1800" b="1">
              <a:latin typeface="Garamond" panose="02020404030301010803" pitchFamily="18" charset="0"/>
            </a:endParaRPr>
          </a:p>
        </p:txBody>
      </p:sp>
      <p:sp>
        <p:nvSpPr>
          <p:cNvPr id="10" name="Igual 9"/>
          <p:cNvSpPr/>
          <p:nvPr/>
        </p:nvSpPr>
        <p:spPr bwMode="auto">
          <a:xfrm>
            <a:off x="3348038" y="1844675"/>
            <a:ext cx="1439862" cy="457200"/>
          </a:xfrm>
          <a:prstGeom prst="mathEqual">
            <a:avLst>
              <a:gd name="adj1" fmla="val 23520"/>
              <a:gd name="adj2" fmla="val 2210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1" name="Igual 10"/>
          <p:cNvSpPr/>
          <p:nvPr/>
        </p:nvSpPr>
        <p:spPr bwMode="auto">
          <a:xfrm>
            <a:off x="5508625" y="2959100"/>
            <a:ext cx="1439863" cy="457200"/>
          </a:xfrm>
          <a:prstGeom prst="mathEqual">
            <a:avLst>
              <a:gd name="adj1" fmla="val 23520"/>
              <a:gd name="adj2" fmla="val 2210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2" name="Igual 11"/>
          <p:cNvSpPr/>
          <p:nvPr/>
        </p:nvSpPr>
        <p:spPr bwMode="auto">
          <a:xfrm>
            <a:off x="3416300" y="5084763"/>
            <a:ext cx="1439863" cy="457200"/>
          </a:xfrm>
          <a:prstGeom prst="mathEqual">
            <a:avLst>
              <a:gd name="adj1" fmla="val 23520"/>
              <a:gd name="adj2" fmla="val 2210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3" name="Igual 12"/>
          <p:cNvSpPr/>
          <p:nvPr/>
        </p:nvSpPr>
        <p:spPr bwMode="auto">
          <a:xfrm>
            <a:off x="5508625" y="1920875"/>
            <a:ext cx="1439863" cy="457200"/>
          </a:xfrm>
          <a:prstGeom prst="mathEqual">
            <a:avLst>
              <a:gd name="adj1" fmla="val 23520"/>
              <a:gd name="adj2" fmla="val 2210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4" name="Não É Igual A 13"/>
          <p:cNvSpPr/>
          <p:nvPr/>
        </p:nvSpPr>
        <p:spPr bwMode="auto">
          <a:xfrm>
            <a:off x="3376613" y="2989263"/>
            <a:ext cx="1412875" cy="457200"/>
          </a:xfrm>
          <a:prstGeom prst="mathNotEqual">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5" name="Igual 14"/>
          <p:cNvSpPr/>
          <p:nvPr/>
        </p:nvSpPr>
        <p:spPr bwMode="auto">
          <a:xfrm>
            <a:off x="3416300" y="4260850"/>
            <a:ext cx="1441450" cy="457200"/>
          </a:xfrm>
          <a:prstGeom prst="mathEqual">
            <a:avLst>
              <a:gd name="adj1" fmla="val 23520"/>
              <a:gd name="adj2" fmla="val 2210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6" name="Não É Igual A 15"/>
          <p:cNvSpPr/>
          <p:nvPr/>
        </p:nvSpPr>
        <p:spPr bwMode="auto">
          <a:xfrm>
            <a:off x="5534025" y="5097463"/>
            <a:ext cx="1414463" cy="457200"/>
          </a:xfrm>
          <a:prstGeom prst="mathNotEqual">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
        <p:nvSpPr>
          <p:cNvPr id="17" name="Não É Igual A 16"/>
          <p:cNvSpPr/>
          <p:nvPr/>
        </p:nvSpPr>
        <p:spPr bwMode="auto">
          <a:xfrm>
            <a:off x="5534025" y="4260850"/>
            <a:ext cx="1414463" cy="457200"/>
          </a:xfrm>
          <a:prstGeom prst="mathNotEqual">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p>
            <a:pPr eaLnBrk="1" hangingPunct="1">
              <a:defRPr/>
            </a:pPr>
            <a:endParaRPr lang="en-US" b="1">
              <a:latin typeface="Garamond" pitchFamily="18" charset="0"/>
            </a:endParaRPr>
          </a:p>
        </p:txBody>
      </p:sp>
    </p:spTree>
    <p:extLst>
      <p:ext uri="{BB962C8B-B14F-4D97-AF65-F5344CB8AC3E}">
        <p14:creationId xmlns:p14="http://schemas.microsoft.com/office/powerpoint/2010/main" val="196282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pt-PT" altLang="pt-PT" sz="3200" smtClean="0"/>
              <a:t>Assessing the proposed valuation framework</a:t>
            </a:r>
            <a:endParaRPr lang="en-US" altLang="pt-PT" sz="3200" smtClean="0"/>
          </a:p>
        </p:txBody>
      </p:sp>
      <p:sp>
        <p:nvSpPr>
          <p:cNvPr id="56323" name="Rectangle 3"/>
          <p:cNvSpPr>
            <a:spLocks noGrp="1" noChangeArrowheads="1"/>
          </p:cNvSpPr>
          <p:nvPr>
            <p:ph type="body" idx="1"/>
          </p:nvPr>
        </p:nvSpPr>
        <p:spPr/>
        <p:txBody>
          <a:bodyPr/>
          <a:lstStyle/>
          <a:p>
            <a:pPr eaLnBrk="1" hangingPunct="1">
              <a:lnSpc>
                <a:spcPct val="90000"/>
              </a:lnSpc>
            </a:pPr>
            <a:r>
              <a:rPr lang="en-GB" altLang="pt-PT" sz="2800" smtClean="0"/>
              <a:t>The design of context-rich valuation scenarios is always a challenging aspect of the design and implementation of stated-preference valuation methods, </a:t>
            </a:r>
          </a:p>
          <a:p>
            <a:pPr eaLnBrk="1" hangingPunct="1">
              <a:lnSpc>
                <a:spcPct val="90000"/>
              </a:lnSpc>
            </a:pPr>
            <a:r>
              <a:rPr lang="en-GB" altLang="pt-PT" sz="2800" smtClean="0"/>
              <a:t>it is even more challenging when we move to a supra-national scale. </a:t>
            </a:r>
          </a:p>
          <a:p>
            <a:pPr eaLnBrk="1" hangingPunct="1">
              <a:lnSpc>
                <a:spcPct val="90000"/>
              </a:lnSpc>
            </a:pPr>
            <a:r>
              <a:rPr lang="en-GB" altLang="pt-PT" sz="2800" smtClean="0"/>
              <a:t>A multi-country valuation framework for multiple PGaE for entire cross-country MRs, such as the ones discussed in this paper has never been built before, as far as we know.</a:t>
            </a:r>
            <a:endParaRPr lang="en-US" altLang="pt-PT" sz="2800" smtClean="0"/>
          </a:p>
        </p:txBody>
      </p:sp>
    </p:spTree>
    <p:extLst>
      <p:ext uri="{BB962C8B-B14F-4D97-AF65-F5344CB8AC3E}">
        <p14:creationId xmlns:p14="http://schemas.microsoft.com/office/powerpoint/2010/main" val="31628638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pt-PT" altLang="pt-PT" sz="3200" smtClean="0"/>
              <a:t>Assessing the proposed valuation framework</a:t>
            </a:r>
            <a:endParaRPr lang="en-US" altLang="pt-PT" sz="3200" smtClean="0"/>
          </a:p>
        </p:txBody>
      </p:sp>
      <p:sp>
        <p:nvSpPr>
          <p:cNvPr id="57347" name="Rectangle 3"/>
          <p:cNvSpPr>
            <a:spLocks noGrp="1" noChangeArrowheads="1"/>
          </p:cNvSpPr>
          <p:nvPr>
            <p:ph type="body" idx="1"/>
          </p:nvPr>
        </p:nvSpPr>
        <p:spPr>
          <a:xfrm>
            <a:off x="457200" y="1600200"/>
            <a:ext cx="8686800" cy="5257800"/>
          </a:xfrm>
        </p:spPr>
        <p:txBody>
          <a:bodyPr/>
          <a:lstStyle/>
          <a:p>
            <a:pPr eaLnBrk="1" hangingPunct="1">
              <a:lnSpc>
                <a:spcPct val="90000"/>
              </a:lnSpc>
            </a:pPr>
            <a:r>
              <a:rPr lang="en-GB" altLang="pt-PT" sz="2800" smtClean="0"/>
              <a:t>Potential usefulness of the proposed framework: deliver information on the value for ordinary people of changes in multiple PGaE of agriculture at broad cross-country scales. </a:t>
            </a:r>
          </a:p>
          <a:p>
            <a:pPr eaLnBrk="1" hangingPunct="1">
              <a:lnSpc>
                <a:spcPct val="90000"/>
              </a:lnSpc>
            </a:pPr>
            <a:r>
              <a:rPr lang="en-GB" altLang="pt-PT" sz="2800" smtClean="0"/>
              <a:t>Useful for the evaluation of the implications of CAP reforms. </a:t>
            </a:r>
          </a:p>
          <a:p>
            <a:pPr eaLnBrk="1" hangingPunct="1">
              <a:lnSpc>
                <a:spcPct val="90000"/>
              </a:lnSpc>
            </a:pPr>
            <a:r>
              <a:rPr lang="en-GB" altLang="pt-PT" sz="2800" smtClean="0"/>
              <a:t>Or for a better integration of (environmental or social) non-trade issues into a full cost-benefit assessment of multi-lateral trade agreements. </a:t>
            </a:r>
            <a:endParaRPr lang="en-US" altLang="pt-PT" sz="2800" smtClean="0"/>
          </a:p>
        </p:txBody>
      </p:sp>
    </p:spTree>
    <p:extLst>
      <p:ext uri="{BB962C8B-B14F-4D97-AF65-F5344CB8AC3E}">
        <p14:creationId xmlns:p14="http://schemas.microsoft.com/office/powerpoint/2010/main" val="2853972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pt-PT" altLang="pt-PT" sz="3200" smtClean="0"/>
              <a:t>Assessing the proposed valuation framework</a:t>
            </a:r>
            <a:endParaRPr lang="en-US" altLang="pt-PT" sz="3200" smtClean="0"/>
          </a:p>
        </p:txBody>
      </p:sp>
      <p:sp>
        <p:nvSpPr>
          <p:cNvPr id="5" name="Rectangle 3"/>
          <p:cNvSpPr txBox="1">
            <a:spLocks noChangeArrowheads="1"/>
          </p:cNvSpPr>
          <p:nvPr/>
        </p:nvSpPr>
        <p:spPr bwMode="auto">
          <a:xfrm>
            <a:off x="423863" y="1417638"/>
            <a:ext cx="8686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defRPr/>
            </a:pPr>
            <a:r>
              <a:rPr lang="en-GB" sz="2400" dirty="0" smtClean="0"/>
              <a:t>Relevant PG from a supply-side perspective were found also to be understandable and relevant for respondents (demand-side), at least in the tested MR</a:t>
            </a:r>
          </a:p>
          <a:p>
            <a:pPr eaLnBrk="1" hangingPunct="1">
              <a:lnSpc>
                <a:spcPct val="90000"/>
              </a:lnSpc>
              <a:defRPr/>
            </a:pPr>
            <a:r>
              <a:rPr lang="en-GB" sz="2400" dirty="0" smtClean="0"/>
              <a:t>CM was revealed to be a good option for delivering value estimates for each </a:t>
            </a:r>
            <a:r>
              <a:rPr lang="en-GB" sz="2400" dirty="0" err="1" smtClean="0"/>
              <a:t>PGaE</a:t>
            </a:r>
            <a:endParaRPr lang="en-GB" sz="2400" dirty="0" smtClean="0"/>
          </a:p>
          <a:p>
            <a:pPr eaLnBrk="1" hangingPunct="1">
              <a:lnSpc>
                <a:spcPct val="90000"/>
              </a:lnSpc>
              <a:defRPr/>
            </a:pPr>
            <a:r>
              <a:rPr lang="en-GB" sz="2400" dirty="0" smtClean="0"/>
              <a:t>Our approach was able to provide value estimates for different </a:t>
            </a:r>
            <a:r>
              <a:rPr lang="en-GB" sz="2400" dirty="0" err="1" smtClean="0"/>
              <a:t>PGaE</a:t>
            </a:r>
            <a:r>
              <a:rPr lang="en-GB" sz="2400" dirty="0" smtClean="0"/>
              <a:t> in a well-defined context, thus ensuring content validity</a:t>
            </a:r>
          </a:p>
          <a:p>
            <a:pPr eaLnBrk="1" hangingPunct="1">
              <a:lnSpc>
                <a:spcPct val="90000"/>
              </a:lnSpc>
              <a:defRPr/>
            </a:pPr>
            <a:r>
              <a:rPr lang="en-GB" sz="2400" dirty="0" smtClean="0"/>
              <a:t>Multi-country preferences were gathered for </a:t>
            </a:r>
            <a:r>
              <a:rPr lang="en-GB" sz="2400" dirty="0" err="1" smtClean="0"/>
              <a:t>PGaE</a:t>
            </a:r>
            <a:r>
              <a:rPr lang="en-GB" sz="2400" dirty="0" smtClean="0"/>
              <a:t> provided at a supranational scale</a:t>
            </a:r>
          </a:p>
          <a:p>
            <a:pPr marL="0" indent="0" eaLnBrk="1" hangingPunct="1">
              <a:lnSpc>
                <a:spcPct val="90000"/>
              </a:lnSpc>
              <a:buFontTx/>
              <a:buNone/>
              <a:defRPr/>
            </a:pPr>
            <a:endParaRPr lang="en-GB" sz="2400" dirty="0" smtClean="0"/>
          </a:p>
          <a:p>
            <a:pPr eaLnBrk="1" hangingPunct="1">
              <a:lnSpc>
                <a:spcPct val="90000"/>
              </a:lnSpc>
              <a:defRPr/>
            </a:pPr>
            <a:endParaRPr lang="en-GB" sz="2400" dirty="0" smtClean="0"/>
          </a:p>
          <a:p>
            <a:pPr eaLnBrk="1" hangingPunct="1">
              <a:lnSpc>
                <a:spcPct val="90000"/>
              </a:lnSpc>
              <a:defRPr/>
            </a:pPr>
            <a:endParaRPr lang="en-GB" sz="2400" dirty="0" smtClean="0"/>
          </a:p>
          <a:p>
            <a:pPr eaLnBrk="1" hangingPunct="1">
              <a:lnSpc>
                <a:spcPct val="90000"/>
              </a:lnSpc>
              <a:defRPr/>
            </a:pPr>
            <a:endParaRPr lang="en-GB" sz="2400" dirty="0" smtClean="0"/>
          </a:p>
        </p:txBody>
      </p:sp>
    </p:spTree>
    <p:extLst>
      <p:ext uri="{BB962C8B-B14F-4D97-AF65-F5344CB8AC3E}">
        <p14:creationId xmlns:p14="http://schemas.microsoft.com/office/powerpoint/2010/main" val="100656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61913"/>
            <a:ext cx="6570662"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999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836712"/>
            <a:ext cx="8532440" cy="4769149"/>
          </a:xfrm>
          <a:prstGeom prst="rect">
            <a:avLst/>
          </a:prstGeom>
        </p:spPr>
      </p:pic>
    </p:spTree>
    <p:extLst>
      <p:ext uri="{BB962C8B-B14F-4D97-AF65-F5344CB8AC3E}">
        <p14:creationId xmlns:p14="http://schemas.microsoft.com/office/powerpoint/2010/main" val="26703395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TotalTime>
  <Words>4214</Words>
  <Application>Microsoft Office PowerPoint</Application>
  <PresentationFormat>Apresentação no Ecrã (4:3)</PresentationFormat>
  <Paragraphs>880</Paragraphs>
  <Slides>75</Slides>
  <Notes>2</Notes>
  <HiddenSlides>0</HiddenSlides>
  <MMClips>0</MMClips>
  <ScaleCrop>false</ScaleCrop>
  <HeadingPairs>
    <vt:vector size="6" baseType="variant">
      <vt:variant>
        <vt:lpstr>Tipos de letra usados</vt:lpstr>
      </vt:variant>
      <vt:variant>
        <vt:i4>8</vt:i4>
      </vt:variant>
      <vt:variant>
        <vt:lpstr>Tema</vt:lpstr>
      </vt:variant>
      <vt:variant>
        <vt:i4>1</vt:i4>
      </vt:variant>
      <vt:variant>
        <vt:lpstr>Títulos dos diapositivos</vt:lpstr>
      </vt:variant>
      <vt:variant>
        <vt:i4>75</vt:i4>
      </vt:variant>
    </vt:vector>
  </HeadingPairs>
  <TitlesOfParts>
    <vt:vector size="84" baseType="lpstr">
      <vt:lpstr>Arial</vt:lpstr>
      <vt:lpstr>Arial Unicode MS</vt:lpstr>
      <vt:lpstr>Calibri</vt:lpstr>
      <vt:lpstr>Droid Sans Fallback</vt:lpstr>
      <vt:lpstr>Garamond</vt:lpstr>
      <vt:lpstr>Tahoma</vt:lpstr>
      <vt:lpstr>Times New Roman</vt:lpstr>
      <vt:lpstr>Wingdings</vt:lpstr>
      <vt:lpstr>Default Design</vt:lpstr>
      <vt:lpstr>Apresentação do PowerPoint</vt:lpstr>
      <vt:lpstr>A first idea: understanding people’s choices on land use and land cover (LULC) is key to understand major sustainability challenges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Not only LULC change: other aspects of land management are also key drivers of environmental change</vt:lpstr>
      <vt:lpstr>Apresentação do PowerPoint</vt:lpstr>
      <vt:lpstr>Farming systems – concept</vt:lpstr>
      <vt:lpstr>Farming systems – concept</vt:lpstr>
      <vt:lpstr>Farming system – dimensions</vt:lpstr>
      <vt:lpstr>Farming system choice – drivers</vt:lpstr>
      <vt:lpstr>Farming systems – typology</vt:lpstr>
      <vt:lpstr>Farming systems – typology</vt:lpstr>
      <vt:lpstr>Farming systems – typology</vt:lpstr>
      <vt:lpstr>Farming system change</vt:lpstr>
      <vt:lpstr>Mapping Farming system change </vt:lpstr>
      <vt:lpstr>Farming system change (Transition matrix)</vt:lpstr>
      <vt:lpstr>Farming system change - the drivers</vt:lpstr>
      <vt:lpstr>Farming system change (discussion)</vt:lpstr>
      <vt:lpstr>Farming system change (discussion)</vt:lpstr>
      <vt:lpstr>Drivers of farming system choice  and policy analysis</vt:lpstr>
      <vt:lpstr>Drivers of farming system choice  and policy analysis </vt:lpstr>
      <vt:lpstr>Drivers of farming system choice  and policy analysis </vt:lpstr>
      <vt:lpstr>Drivers of farming system choice  and policy analysis </vt:lpstr>
      <vt:lpstr>Drivers of farming system choice  and policy analysis </vt:lpstr>
      <vt:lpstr>Drivers of farming system choice  and policy analysis </vt:lpstr>
      <vt:lpstr>Drivers of farming system choice  and policy analysis </vt:lpstr>
      <vt:lpstr>Farming systems’ effects on the landscape</vt:lpstr>
      <vt:lpstr>Farming systems’ effects on the landscape</vt:lpstr>
      <vt:lpstr>Farming systems’ effects on the landscape</vt:lpstr>
      <vt:lpstr>Farming systems’ effects on the landscape</vt:lpstr>
      <vt:lpstr>Farming systems’ effects on the landscape</vt:lpstr>
      <vt:lpstr>Farming systems’ effects on the landscape</vt:lpstr>
      <vt:lpstr>Farming systems’ effects on the landscape</vt:lpstr>
      <vt:lpstr>Farming systems’ effects on the landscape</vt:lpstr>
      <vt:lpstr>Farming systems’ effects on biodiversity conservation</vt:lpstr>
      <vt:lpstr>Farming systems’ effects on biodiversity conservation</vt:lpstr>
      <vt:lpstr>Farming systems’ effects on biodiversity conservation</vt:lpstr>
      <vt:lpstr>Farming systems’ effects on biodiversity conservation</vt:lpstr>
      <vt:lpstr>Farming systems’ effects on biodiversity conservation</vt:lpstr>
      <vt:lpstr>Brief summary of study carried out at the EU level</vt:lpstr>
      <vt:lpstr>Apresentação do PowerPoint</vt:lpstr>
      <vt:lpstr>Apresentação do PowerPoint</vt:lpstr>
      <vt:lpstr>Challenges in developing a framework to value changes in multiple Ecosystem Services (PGaE of agriculture) at a macro-regional scale</vt:lpstr>
      <vt:lpstr>Macro-Regional Agri-Environmental Problems (MRAEP) –the core concept</vt:lpstr>
      <vt:lpstr>A typology of MRAEPs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Profiling MR according to their typical PGaE bundle</vt:lpstr>
      <vt:lpstr>Apresentação do PowerPoint</vt:lpstr>
      <vt:lpstr>Apresentação do PowerPoint</vt:lpstr>
      <vt:lpstr>Apresentação do PowerPoint</vt:lpstr>
      <vt:lpstr>Selecting core PGaE to be valued in each MRAEP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Assessing the proposed valuation framework</vt:lpstr>
      <vt:lpstr>Assessing the proposed valuation framework</vt:lpstr>
      <vt:lpstr>Assessing the proposed valuation framework</vt:lpstr>
    </vt:vector>
  </TitlesOfParts>
  <Company>UTL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Empirically-based Framework for the Economic Valuation of Multiple  Public Goods and Externalities of Agriculture at  Broad Supranational Scales</dc:title>
  <dc:creator>ISA</dc:creator>
  <cp:lastModifiedBy>jlsantos</cp:lastModifiedBy>
  <cp:revision>164</cp:revision>
  <dcterms:created xsi:type="dcterms:W3CDTF">2013-06-26T17:34:57Z</dcterms:created>
  <dcterms:modified xsi:type="dcterms:W3CDTF">2021-03-19T15:44:00Z</dcterms:modified>
</cp:coreProperties>
</file>